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20.jpg" ContentType="image/unknown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23.jpg" ContentType="image/unknown"/>
  <Override PartName="/ppt/notesSlides/notesSlide17.xml" ContentType="application/vnd.openxmlformats-officedocument.presentationml.notesSlide+xml"/>
  <Override PartName="/ppt/media/image24.jpg" ContentType="image/unknown"/>
  <Override PartName="/ppt/media/image25.jpg" ContentType="image/unknown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6.jpg" ContentType="image/pn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0"/>
  </p:notesMasterIdLst>
  <p:sldIdLst>
    <p:sldId id="256" r:id="rId2"/>
    <p:sldId id="323" r:id="rId3"/>
    <p:sldId id="258" r:id="rId4"/>
    <p:sldId id="260" r:id="rId5"/>
    <p:sldId id="261" r:id="rId6"/>
    <p:sldId id="296" r:id="rId7"/>
    <p:sldId id="297" r:id="rId8"/>
    <p:sldId id="298" r:id="rId9"/>
    <p:sldId id="299" r:id="rId10"/>
    <p:sldId id="301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9" r:id="rId27"/>
    <p:sldId id="317" r:id="rId28"/>
    <p:sldId id="316" r:id="rId29"/>
    <p:sldId id="318" r:id="rId30"/>
    <p:sldId id="325" r:id="rId31"/>
    <p:sldId id="321" r:id="rId32"/>
    <p:sldId id="320" r:id="rId33"/>
    <p:sldId id="324" r:id="rId34"/>
    <p:sldId id="322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290" r:id="rId64"/>
    <p:sldId id="291" r:id="rId65"/>
    <p:sldId id="292" r:id="rId66"/>
    <p:sldId id="293" r:id="rId67"/>
    <p:sldId id="294" r:id="rId68"/>
    <p:sldId id="295" r:id="rId6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Lexend Deca" panose="020B0604020202020204" charset="0"/>
      <p:regular r:id="rId75"/>
    </p:embeddedFont>
    <p:embeddedFont>
      <p:font typeface="Montserrat" panose="020B0604020202020204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714C06-38BB-4A42-BE0A-AC698649DFCB}">
  <a:tblStyle styleId="{28714C06-38BB-4A42-BE0A-AC698649DF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C819C40-AFEB-4EFE-8A8C-DA0982023F7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T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88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3039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428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2006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81753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725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89713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19564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22086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95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85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200717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895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56306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12750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18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50337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66160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88240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28922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956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T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208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532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bc98855ff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bc98855ff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871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nl-B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863984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1107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S</a:t>
            </a: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S</a:t>
            </a: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c98855f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bc98855f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c98855f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bc98855f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bc98855ff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bc98855ff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bc98855ff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bc98855ff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c98855ff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bc98855ff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bc98855ff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bc98855ff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0226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c98855ff3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c98855ff3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c98855ff3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c98855ff3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bc98855ff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bc98855ff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bc98855ff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bc98855ff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638f85e62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638f85e62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77a513c981_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77a513c981_1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238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420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95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mall circuit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Big circuit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11" Type="http://schemas.openxmlformats.org/officeDocument/2006/relationships/image" Target="../media/image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nsplash.com/&amp;utm_source=slidescarniva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xend.com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ntsquirrel.com/fonts/muli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.png"/><Relationship Id="rId1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12" Type="http://schemas.openxmlformats.org/officeDocument/2006/relationships/image" Target="../media/image42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37.png"/><Relationship Id="rId5" Type="http://schemas.openxmlformats.org/officeDocument/2006/relationships/image" Target="../media/image51.png"/><Relationship Id="rId15" Type="http://schemas.openxmlformats.org/officeDocument/2006/relationships/image" Target="../media/image8.pn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V</a:t>
            </a:r>
            <a:r>
              <a:rPr lang="en" dirty="0"/>
              <a:t>oorstelling Wall-E de robot</a:t>
            </a:r>
            <a:endParaRPr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84895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programmatie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906044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hosten een webserver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Initialiseren L298N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 err="1"/>
              <a:t>Request</a:t>
            </a:r>
            <a:r>
              <a:rPr lang="nl-BE" dirty="0"/>
              <a:t> naar de server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Motor aansturen</a:t>
            </a:r>
          </a:p>
          <a:p>
            <a:endParaRPr lang="nl-BE" dirty="0"/>
          </a:p>
          <a:p>
            <a:pPr marL="76200" indent="0">
              <a:buNone/>
            </a:pPr>
            <a:r>
              <a:rPr lang="nl-BE" dirty="0"/>
              <a:t>     </a:t>
            </a:r>
            <a:endParaRPr lang="en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endParaRPr lang="en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ACC2C9-4BE1-4F81-BE03-AED075622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76"/>
          <a:stretch/>
        </p:blipFill>
        <p:spPr>
          <a:xfrm>
            <a:off x="4516041" y="1567872"/>
            <a:ext cx="3525832" cy="1996859"/>
          </a:xfrm>
          <a:prstGeom prst="rect">
            <a:avLst/>
          </a:prstGeom>
        </p:spPr>
      </p:pic>
      <p:grpSp>
        <p:nvGrpSpPr>
          <p:cNvPr id="6" name="Google Shape;317;p32">
            <a:extLst>
              <a:ext uri="{FF2B5EF4-FFF2-40B4-BE49-F238E27FC236}">
                <a16:creationId xmlns:a16="http://schemas.microsoft.com/office/drawing/2014/main" id="{51369E88-FA15-43B6-9DB6-F9E64B694EB7}"/>
              </a:ext>
            </a:extLst>
          </p:cNvPr>
          <p:cNvGrpSpPr/>
          <p:nvPr/>
        </p:nvGrpSpPr>
        <p:grpSpPr>
          <a:xfrm rot="5400000">
            <a:off x="5251925" y="373572"/>
            <a:ext cx="2119546" cy="4396359"/>
            <a:chOff x="2547150" y="238125"/>
            <a:chExt cx="2525675" cy="5238750"/>
          </a:xfrm>
        </p:grpSpPr>
        <p:sp>
          <p:nvSpPr>
            <p:cNvPr id="7" name="Google Shape;318;p32">
              <a:extLst>
                <a:ext uri="{FF2B5EF4-FFF2-40B4-BE49-F238E27FC236}">
                  <a16:creationId xmlns:a16="http://schemas.microsoft.com/office/drawing/2014/main" id="{ADE31753-63B3-4BC7-A366-89132CEFBB7B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9;p32">
              <a:extLst>
                <a:ext uri="{FF2B5EF4-FFF2-40B4-BE49-F238E27FC236}">
                  <a16:creationId xmlns:a16="http://schemas.microsoft.com/office/drawing/2014/main" id="{804FF6A4-022B-4CE1-B70A-30B69892BFA7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0;p32">
              <a:extLst>
                <a:ext uri="{FF2B5EF4-FFF2-40B4-BE49-F238E27FC236}">
                  <a16:creationId xmlns:a16="http://schemas.microsoft.com/office/drawing/2014/main" id="{3ECD6B39-B24F-4B85-9C27-417892EE4700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1;p32">
              <a:extLst>
                <a:ext uri="{FF2B5EF4-FFF2-40B4-BE49-F238E27FC236}">
                  <a16:creationId xmlns:a16="http://schemas.microsoft.com/office/drawing/2014/main" id="{6B4D61E3-54B5-4758-943A-14EF1BDDA466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0F68AA-1E89-4C9D-9BEA-643952933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88"/>
          <a:stretch/>
        </p:blipFill>
        <p:spPr>
          <a:xfrm>
            <a:off x="7130459" y="1567872"/>
            <a:ext cx="989240" cy="19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0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geigerteller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60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84895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geigerteller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784951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Radiatie meten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Bètastraling 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nl-BE" dirty="0"/>
              <a:t>     en Gammastraling </a:t>
            </a:r>
          </a:p>
          <a:p>
            <a:endParaRPr lang="nl-BE" dirty="0"/>
          </a:p>
          <a:p>
            <a:pPr marL="76200" indent="0">
              <a:buNone/>
            </a:pPr>
            <a:r>
              <a:rPr lang="nl-BE" dirty="0"/>
              <a:t>     </a:t>
            </a:r>
            <a:endParaRPr lang="en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endParaRPr lang="en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73F7ADB-54F7-415B-9A53-2106A23D0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9" t="17964" r="4725" b="32969"/>
          <a:stretch/>
        </p:blipFill>
        <p:spPr>
          <a:xfrm rot="10800000">
            <a:off x="4609703" y="1266809"/>
            <a:ext cx="4145231" cy="22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5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84895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werking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784951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lang="nl-BE" dirty="0"/>
          </a:p>
          <a:p>
            <a:pPr marL="76200" indent="0">
              <a:buNone/>
            </a:pPr>
            <a:r>
              <a:rPr lang="nl-BE" dirty="0"/>
              <a:t>     </a:t>
            </a:r>
            <a:endParaRPr lang="en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endParaRPr lang="en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0718BC-D264-4213-A600-42E7B96D668E}"/>
              </a:ext>
            </a:extLst>
          </p:cNvPr>
          <p:cNvPicPr/>
          <p:nvPr/>
        </p:nvPicPr>
        <p:blipFill rotWithShape="1">
          <a:blip r:embed="rId3"/>
          <a:srcRect l="3439" r="6085" b="12171"/>
          <a:stretch/>
        </p:blipFill>
        <p:spPr bwMode="auto">
          <a:xfrm>
            <a:off x="1587342" y="1496025"/>
            <a:ext cx="5842158" cy="3096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148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programmatie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1902618"/>
            <a:ext cx="6014400" cy="3161700"/>
          </a:xfrm>
        </p:spPr>
        <p:txBody>
          <a:bodyPr/>
          <a:lstStyle/>
          <a:p>
            <a:r>
              <a:rPr lang="nl-BE" dirty="0"/>
              <a:t>Pulsen tellen</a:t>
            </a:r>
          </a:p>
          <a:p>
            <a:r>
              <a:rPr lang="nl-BE" dirty="0"/>
              <a:t>Aanwezige straling</a:t>
            </a:r>
          </a:p>
          <a:p>
            <a:r>
              <a:rPr lang="nl-BE" dirty="0"/>
              <a:t>pulsen per minuut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14</a:t>
            </a:fld>
            <a:endParaRPr lang="nl-BE"/>
          </a:p>
        </p:txBody>
      </p:sp>
      <p:pic>
        <p:nvPicPr>
          <p:cNvPr id="6146" name="Picture 2" descr="Modern Computer Programming Code Stock Photo - Image of data, virus:  113805394">
            <a:extLst>
              <a:ext uri="{FF2B5EF4-FFF2-40B4-BE49-F238E27FC236}">
                <a16:creationId xmlns:a16="http://schemas.microsoft.com/office/drawing/2014/main" id="{D44C4DF0-1A89-488C-8450-4312F662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07" y="140017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9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57283" y="2170678"/>
            <a:ext cx="447476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FPV-bril en camera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48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FPV-bril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1902618"/>
            <a:ext cx="6014400" cy="3161700"/>
          </a:xfrm>
        </p:spPr>
        <p:txBody>
          <a:bodyPr/>
          <a:lstStyle/>
          <a:p>
            <a:r>
              <a:rPr lang="nl-BE" dirty="0"/>
              <a:t>RHCP-antenne</a:t>
            </a:r>
          </a:p>
          <a:p>
            <a:r>
              <a:rPr lang="nl-BE" dirty="0" err="1"/>
              <a:t>dBi</a:t>
            </a:r>
            <a:r>
              <a:rPr lang="nl-BE" dirty="0"/>
              <a:t>-antenne</a:t>
            </a:r>
          </a:p>
          <a:p>
            <a:r>
              <a:rPr lang="nl-BE" dirty="0"/>
              <a:t>Beeldscherm hoge</a:t>
            </a:r>
          </a:p>
          <a:p>
            <a:pPr marL="76200" indent="0">
              <a:buNone/>
            </a:pPr>
            <a:r>
              <a:rPr lang="nl-BE" dirty="0"/>
              <a:t>      resolutie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16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414F60-89A0-47C5-9964-8186C6BAF18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7725" r="8200" b="14682"/>
          <a:stretch/>
        </p:blipFill>
        <p:spPr bwMode="auto">
          <a:xfrm>
            <a:off x="4364832" y="1356959"/>
            <a:ext cx="3379946" cy="2875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2702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TX06 PAL-camera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737" y="2088356"/>
            <a:ext cx="6014400" cy="3161700"/>
          </a:xfrm>
        </p:spPr>
        <p:txBody>
          <a:bodyPr/>
          <a:lstStyle/>
          <a:p>
            <a:r>
              <a:rPr lang="nl-BE" dirty="0"/>
              <a:t>Veel opties</a:t>
            </a:r>
          </a:p>
          <a:p>
            <a:r>
              <a:rPr lang="nl-BE" dirty="0"/>
              <a:t>Blauwe </a:t>
            </a:r>
            <a:r>
              <a:rPr lang="nl-BE" dirty="0" err="1"/>
              <a:t>leds</a:t>
            </a:r>
            <a:endParaRPr lang="nl-BE" dirty="0"/>
          </a:p>
          <a:p>
            <a:r>
              <a:rPr lang="nl-BE" dirty="0"/>
              <a:t>Rode </a:t>
            </a:r>
            <a:r>
              <a:rPr lang="nl-BE" dirty="0" err="1"/>
              <a:t>leds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17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89313E-49EC-4F86-A11F-6F0920CE77B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8466" r="1455" b="15608"/>
          <a:stretch/>
        </p:blipFill>
        <p:spPr bwMode="auto">
          <a:xfrm>
            <a:off x="5551011" y="478630"/>
            <a:ext cx="2321402" cy="2221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F9CDD7F-2DF9-40BA-9B2C-C7564065638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15344" b="50926"/>
          <a:stretch/>
        </p:blipFill>
        <p:spPr bwMode="auto">
          <a:xfrm>
            <a:off x="5305345" y="2832865"/>
            <a:ext cx="2812733" cy="2041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031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737" y="2088356"/>
            <a:ext cx="6014400" cy="3161700"/>
          </a:xfrm>
        </p:spPr>
        <p:txBody>
          <a:bodyPr/>
          <a:lstStyle/>
          <a:p>
            <a:r>
              <a:rPr lang="nl-BE" dirty="0"/>
              <a:t>Radiofrequentie </a:t>
            </a:r>
          </a:p>
          <a:p>
            <a:r>
              <a:rPr lang="nl-BE" dirty="0"/>
              <a:t>analoge FPV-transmissie</a:t>
            </a:r>
          </a:p>
          <a:p>
            <a:r>
              <a:rPr lang="nl-BE" dirty="0"/>
              <a:t>Enkele voordelen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18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ACD624-BCC2-4BC1-8E8F-A541429AC91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7725" r="8200" b="14682"/>
          <a:stretch/>
        </p:blipFill>
        <p:spPr bwMode="auto">
          <a:xfrm>
            <a:off x="5449223" y="708286"/>
            <a:ext cx="1993106" cy="1535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6F26DE0-B772-4D6F-933F-8647925649D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8466" r="1455" b="15608"/>
          <a:stretch/>
        </p:blipFill>
        <p:spPr bwMode="auto">
          <a:xfrm>
            <a:off x="5636418" y="3464649"/>
            <a:ext cx="1514475" cy="1535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oogle Shape;672;p48">
            <a:extLst>
              <a:ext uri="{FF2B5EF4-FFF2-40B4-BE49-F238E27FC236}">
                <a16:creationId xmlns:a16="http://schemas.microsoft.com/office/drawing/2014/main" id="{EF5D18E2-B654-42D1-9E68-30591E4BAAF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3805" y="2219037"/>
            <a:ext cx="1335037" cy="13607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ijl: gekromd omlaag 10">
            <a:extLst>
              <a:ext uri="{FF2B5EF4-FFF2-40B4-BE49-F238E27FC236}">
                <a16:creationId xmlns:a16="http://schemas.microsoft.com/office/drawing/2014/main" id="{379EBA89-48C7-4B49-8194-C93FE2DF4454}"/>
              </a:ext>
            </a:extLst>
          </p:cNvPr>
          <p:cNvSpPr/>
          <p:nvPr/>
        </p:nvSpPr>
        <p:spPr>
          <a:xfrm rot="5565777">
            <a:off x="6779243" y="2698273"/>
            <a:ext cx="1125510" cy="385763"/>
          </a:xfrm>
          <a:prstGeom prst="curvedDownArrow">
            <a:avLst/>
          </a:prstGeom>
          <a:solidFill>
            <a:srgbClr val="31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Pijl: gekromd omlaag 11">
            <a:extLst>
              <a:ext uri="{FF2B5EF4-FFF2-40B4-BE49-F238E27FC236}">
                <a16:creationId xmlns:a16="http://schemas.microsoft.com/office/drawing/2014/main" id="{A490FE07-E980-47DA-9FF8-08D69FFB665F}"/>
              </a:ext>
            </a:extLst>
          </p:cNvPr>
          <p:cNvSpPr/>
          <p:nvPr/>
        </p:nvSpPr>
        <p:spPr>
          <a:xfrm rot="16200000">
            <a:off x="4988726" y="2643672"/>
            <a:ext cx="1125510" cy="385763"/>
          </a:xfrm>
          <a:prstGeom prst="curvedDownArrow">
            <a:avLst/>
          </a:prstGeom>
          <a:solidFill>
            <a:srgbClr val="31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1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57283" y="2170678"/>
            <a:ext cx="447476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Batterij 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8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inhoudstafel</a:t>
            </a:r>
            <a:endParaRPr dirty="0"/>
          </a:p>
        </p:txBody>
      </p:sp>
      <p:sp>
        <p:nvSpPr>
          <p:cNvPr id="303" name="Google Shape;303;p31"/>
          <p:cNvSpPr txBox="1">
            <a:spLocks noGrp="1"/>
          </p:cNvSpPr>
          <p:nvPr>
            <p:ph type="body" idx="1"/>
          </p:nvPr>
        </p:nvSpPr>
        <p:spPr>
          <a:xfrm>
            <a:off x="906325" y="1238250"/>
            <a:ext cx="2877025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/>
            <a:r>
              <a:rPr lang="nl-BE" sz="1800" dirty="0"/>
              <a:t>Korte beschrijving</a:t>
            </a:r>
          </a:p>
          <a:p>
            <a:pPr marL="171450" indent="-171450"/>
            <a:r>
              <a:rPr lang="nl-BE" sz="1800" dirty="0"/>
              <a:t>Frame </a:t>
            </a:r>
          </a:p>
          <a:p>
            <a:pPr marL="171450" indent="-171450"/>
            <a:r>
              <a:rPr lang="nl-BE" sz="1800" dirty="0"/>
              <a:t>Aansturing</a:t>
            </a:r>
          </a:p>
          <a:p>
            <a:pPr marL="171450" indent="-171450"/>
            <a:r>
              <a:rPr lang="nl-BE" sz="1800" dirty="0"/>
              <a:t>De geigerteller </a:t>
            </a:r>
          </a:p>
          <a:p>
            <a:pPr marL="171450" indent="-171450"/>
            <a:r>
              <a:rPr lang="nl-BE" sz="1800" dirty="0"/>
              <a:t>FPV-bril en camera</a:t>
            </a:r>
          </a:p>
          <a:p>
            <a:pPr marL="171450" indent="-171450"/>
            <a:r>
              <a:rPr lang="nl-BE" sz="1800" dirty="0"/>
              <a:t>Batterij </a:t>
            </a:r>
          </a:p>
          <a:p>
            <a:pPr marL="171450" indent="-171450"/>
            <a:r>
              <a:rPr lang="nl-BE" sz="1800" dirty="0"/>
              <a:t>PCB ontwerp</a:t>
            </a:r>
          </a:p>
          <a:p>
            <a:pPr marL="171450" indent="-171450"/>
            <a:r>
              <a:rPr lang="nl-BE" sz="1800" dirty="0"/>
              <a:t>Nieuwe toevoegingen</a:t>
            </a:r>
          </a:p>
          <a:p>
            <a:pPr marL="171450" indent="-171450"/>
            <a:r>
              <a:rPr lang="nl-BE" sz="1800" dirty="0"/>
              <a:t>Verloop en besluit</a:t>
            </a:r>
          </a:p>
          <a:p>
            <a:pPr marL="171450" indent="-171450"/>
            <a:endParaRPr lang="nl-BE" sz="1800" dirty="0"/>
          </a:p>
          <a:p>
            <a:pPr marL="171450" indent="-171450"/>
            <a:endParaRPr lang="nl-BE" sz="1800" dirty="0"/>
          </a:p>
          <a:p>
            <a:pPr marL="171450" indent="-171450"/>
            <a:endParaRPr sz="1800" dirty="0"/>
          </a:p>
        </p:txBody>
      </p: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913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loodaccu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737" y="2088356"/>
            <a:ext cx="6014400" cy="3161700"/>
          </a:xfrm>
        </p:spPr>
        <p:txBody>
          <a:bodyPr/>
          <a:lstStyle/>
          <a:p>
            <a:r>
              <a:rPr lang="nl-BE" dirty="0"/>
              <a:t>Lange levensduur</a:t>
            </a:r>
          </a:p>
          <a:p>
            <a:r>
              <a:rPr lang="nl-BE" dirty="0"/>
              <a:t>Veilig te hanteren</a:t>
            </a:r>
          </a:p>
          <a:p>
            <a:r>
              <a:rPr lang="nl-BE" dirty="0"/>
              <a:t>1 “groot” nadeel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20</a:t>
            </a:fld>
            <a:endParaRPr lang="nl-BE"/>
          </a:p>
        </p:txBody>
      </p:sp>
      <p:pic>
        <p:nvPicPr>
          <p:cNvPr id="10" name="Afbeelding 9" descr="Afbeelding met tekst, batterij, elektronica&#10;&#10;Automatisch gegenereerde beschrijving">
            <a:extLst>
              <a:ext uri="{FF2B5EF4-FFF2-40B4-BE49-F238E27FC236}">
                <a16:creationId xmlns:a16="http://schemas.microsoft.com/office/drawing/2014/main" id="{BE747BC9-6F05-47C7-A573-34A8E713135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8395" r="1975" b="7160"/>
          <a:stretch/>
        </p:blipFill>
        <p:spPr bwMode="auto">
          <a:xfrm>
            <a:off x="4796790" y="1275874"/>
            <a:ext cx="3208020" cy="283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388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57283" y="2170678"/>
            <a:ext cx="447476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PCB-ontwerp 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61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63" y="-251225"/>
            <a:ext cx="6014400" cy="857400"/>
          </a:xfrm>
        </p:spPr>
        <p:txBody>
          <a:bodyPr/>
          <a:lstStyle/>
          <a:p>
            <a:r>
              <a:rPr lang="nl-BE" dirty="0"/>
              <a:t>PCB schema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737" y="2088356"/>
            <a:ext cx="6014400" cy="3161700"/>
          </a:xfrm>
        </p:spPr>
        <p:txBody>
          <a:bodyPr/>
          <a:lstStyle/>
          <a:p>
            <a:pPr marL="7620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22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036D8F-0760-42A6-BBEF-2D375DA6462D}"/>
              </a:ext>
            </a:extLst>
          </p:cNvPr>
          <p:cNvPicPr/>
          <p:nvPr/>
        </p:nvPicPr>
        <p:blipFill rotWithShape="1">
          <a:blip r:embed="rId3"/>
          <a:srcRect l="5513" t="4706" r="9447" b="4078"/>
          <a:stretch/>
        </p:blipFill>
        <p:spPr>
          <a:xfrm>
            <a:off x="1471613" y="606175"/>
            <a:ext cx="6014400" cy="44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25" y="-229794"/>
            <a:ext cx="6014400" cy="857400"/>
          </a:xfrm>
        </p:spPr>
        <p:txBody>
          <a:bodyPr/>
          <a:lstStyle/>
          <a:p>
            <a:r>
              <a:rPr lang="nl-BE" dirty="0"/>
              <a:t>PCB ontwerp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737" y="2088356"/>
            <a:ext cx="6014400" cy="31617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23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202BBE-8E2B-4160-B08D-E4ECC50C27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07405" y="677613"/>
            <a:ext cx="4744879" cy="43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26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737961" y="2292122"/>
            <a:ext cx="447476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Nieuwe toevoegingen 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264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AJAX-code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737" y="2088356"/>
            <a:ext cx="6014400" cy="3161700"/>
          </a:xfrm>
        </p:spPr>
        <p:txBody>
          <a:bodyPr/>
          <a:lstStyle/>
          <a:p>
            <a:r>
              <a:rPr lang="nl-BE" dirty="0"/>
              <a:t>Data sturen en ontvangen</a:t>
            </a:r>
          </a:p>
          <a:p>
            <a:r>
              <a:rPr lang="nl-BE" dirty="0"/>
              <a:t>Geen </a:t>
            </a:r>
            <a:r>
              <a:rPr lang="nl-BE" dirty="0" err="1"/>
              <a:t>refresh</a:t>
            </a:r>
            <a:r>
              <a:rPr lang="nl-BE" dirty="0"/>
              <a:t> nodig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25</a:t>
            </a:fld>
            <a:endParaRPr lang="nl-BE"/>
          </a:p>
        </p:txBody>
      </p:sp>
      <p:pic>
        <p:nvPicPr>
          <p:cNvPr id="1026" name="Picture 2" descr="Asynchronous JavaScript and XML - Wikidata">
            <a:extLst>
              <a:ext uri="{FF2B5EF4-FFF2-40B4-BE49-F238E27FC236}">
                <a16:creationId xmlns:a16="http://schemas.microsoft.com/office/drawing/2014/main" id="{73AFDFF1-8671-44EC-B1D2-B78FAD0D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72" y="1370819"/>
            <a:ext cx="4214812" cy="20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74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Batterij monitoring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2202656"/>
            <a:ext cx="6014400" cy="3161700"/>
          </a:xfrm>
        </p:spPr>
        <p:txBody>
          <a:bodyPr/>
          <a:lstStyle/>
          <a:p>
            <a:r>
              <a:rPr lang="nl-BE" dirty="0"/>
              <a:t>Meet spanning van de batterij</a:t>
            </a:r>
          </a:p>
          <a:p>
            <a:r>
              <a:rPr lang="nl-BE" dirty="0"/>
              <a:t>Enkel monitoring</a:t>
            </a:r>
          </a:p>
          <a:p>
            <a:r>
              <a:rPr lang="nl-BE" dirty="0"/>
              <a:t>Spanningsdeler naar analoge pin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26</a:t>
            </a:fld>
            <a:endParaRPr lang="nl-BE"/>
          </a:p>
        </p:txBody>
      </p:sp>
      <p:pic>
        <p:nvPicPr>
          <p:cNvPr id="5122" name="Picture 2" descr="Amazon.com: Renogy 500A Battery Monitor, High and Low Voltage Programmable  Alarm, Voltage Range 10V-120V and up to 500A, Compatible with 12V Lithium  Sealed, Gel, Flooded Batteries: Electronics">
            <a:extLst>
              <a:ext uri="{FF2B5EF4-FFF2-40B4-BE49-F238E27FC236}">
                <a16:creationId xmlns:a16="http://schemas.microsoft.com/office/drawing/2014/main" id="{788E729F-C0F0-4162-B7DC-41DB89346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2030" b="5973"/>
          <a:stretch/>
        </p:blipFill>
        <p:spPr bwMode="auto">
          <a:xfrm>
            <a:off x="5632665" y="1521618"/>
            <a:ext cx="2847919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7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Ledjes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2438400"/>
            <a:ext cx="6014400" cy="3161700"/>
          </a:xfrm>
        </p:spPr>
        <p:txBody>
          <a:bodyPr/>
          <a:lstStyle/>
          <a:p>
            <a:r>
              <a:rPr lang="nl-BE" dirty="0"/>
              <a:t>Voor en achter lichten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27</a:t>
            </a:fld>
            <a:endParaRPr lang="nl-BE"/>
          </a:p>
        </p:txBody>
      </p:sp>
      <p:pic>
        <p:nvPicPr>
          <p:cNvPr id="4098" name="Picture 2" descr="Geen beschrijving beschikbaar.">
            <a:extLst>
              <a:ext uri="{FF2B5EF4-FFF2-40B4-BE49-F238E27FC236}">
                <a16:creationId xmlns:a16="http://schemas.microsoft.com/office/drawing/2014/main" id="{A2A5FADA-9A9F-4925-A270-F8FA24FCC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3" b="30278"/>
          <a:stretch/>
        </p:blipFill>
        <p:spPr bwMode="auto">
          <a:xfrm>
            <a:off x="4436269" y="634675"/>
            <a:ext cx="3857625" cy="21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en beschrijving beschikbaar.">
            <a:extLst>
              <a:ext uri="{FF2B5EF4-FFF2-40B4-BE49-F238E27FC236}">
                <a16:creationId xmlns:a16="http://schemas.microsoft.com/office/drawing/2014/main" id="{4BF8D31A-4642-482D-BDE2-170B7EC8F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9" b="33892"/>
          <a:stretch/>
        </p:blipFill>
        <p:spPr bwMode="auto">
          <a:xfrm>
            <a:off x="4454718" y="3100388"/>
            <a:ext cx="4025866" cy="16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39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Omvormer USB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819" y="1981751"/>
            <a:ext cx="6014400" cy="3161700"/>
          </a:xfrm>
        </p:spPr>
        <p:txBody>
          <a:bodyPr/>
          <a:lstStyle/>
          <a:p>
            <a:r>
              <a:rPr lang="nl-BE" dirty="0"/>
              <a:t>12V naar 5V</a:t>
            </a:r>
          </a:p>
          <a:p>
            <a:r>
              <a:rPr lang="nl-BE" dirty="0"/>
              <a:t>Hogere stroom (3A)</a:t>
            </a:r>
          </a:p>
          <a:p>
            <a:r>
              <a:rPr lang="nl-BE" dirty="0"/>
              <a:t>H-brug kon het niet leveren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28</a:t>
            </a:fld>
            <a:endParaRPr lang="nl-BE"/>
          </a:p>
        </p:txBody>
      </p:sp>
      <p:pic>
        <p:nvPicPr>
          <p:cNvPr id="2050" name="Picture 2" descr="bol.com | 12 volt naar 5 volt omvormer met 2 usb aansluitingen">
            <a:extLst>
              <a:ext uri="{FF2B5EF4-FFF2-40B4-BE49-F238E27FC236}">
                <a16:creationId xmlns:a16="http://schemas.microsoft.com/office/drawing/2014/main" id="{9EEA3649-55BE-4993-9AA9-13B4275BE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1"/>
          <a:stretch/>
        </p:blipFill>
        <p:spPr bwMode="auto">
          <a:xfrm>
            <a:off x="4363719" y="1586705"/>
            <a:ext cx="4462462" cy="21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97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19" y="327675"/>
            <a:ext cx="6014400" cy="857400"/>
          </a:xfrm>
        </p:spPr>
        <p:txBody>
          <a:bodyPr/>
          <a:lstStyle/>
          <a:p>
            <a:r>
              <a:rPr lang="nl-BE" dirty="0"/>
              <a:t>Bescherming camera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737" y="2088356"/>
            <a:ext cx="6014400" cy="3161700"/>
          </a:xfrm>
        </p:spPr>
        <p:txBody>
          <a:bodyPr/>
          <a:lstStyle/>
          <a:p>
            <a:r>
              <a:rPr lang="nl-BE" dirty="0"/>
              <a:t>Case </a:t>
            </a:r>
          </a:p>
          <a:p>
            <a:r>
              <a:rPr lang="nl-BE" dirty="0"/>
              <a:t>3D-printen 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29</a:t>
            </a:fld>
            <a:endParaRPr lang="nl-BE"/>
          </a:p>
        </p:txBody>
      </p:sp>
      <p:pic>
        <p:nvPicPr>
          <p:cNvPr id="3074" name="Picture 2" descr="Geen beschrijving beschikbaar.">
            <a:extLst>
              <a:ext uri="{FF2B5EF4-FFF2-40B4-BE49-F238E27FC236}">
                <a16:creationId xmlns:a16="http://schemas.microsoft.com/office/drawing/2014/main" id="{E90AC493-10F5-40AE-8F7B-BB85025F3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5753" r="32037" b="32777"/>
          <a:stretch/>
        </p:blipFill>
        <p:spPr bwMode="auto">
          <a:xfrm>
            <a:off x="5201761" y="281794"/>
            <a:ext cx="2514600" cy="45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7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800" y="227325"/>
            <a:ext cx="5443538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dirty="0"/>
              <a:t>K</a:t>
            </a:r>
            <a:r>
              <a:rPr lang="en" sz="4000" dirty="0"/>
              <a:t>orte beschrijving </a:t>
            </a:r>
            <a:endParaRPr sz="4000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628650" y="2209178"/>
            <a:ext cx="361740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nl-BE" sz="1800" dirty="0"/>
              <a:t>Makkelijk b</a:t>
            </a:r>
            <a:r>
              <a:rPr lang="en" sz="1800" dirty="0">
                <a:latin typeface="Muli"/>
                <a:ea typeface="Muli"/>
                <a:cs typeface="Muli"/>
                <a:sym typeface="Muli"/>
              </a:rPr>
              <a:t>estuurbare robot</a:t>
            </a:r>
          </a:p>
          <a:p>
            <a:pPr marL="285750" indent="-285750"/>
            <a:r>
              <a:rPr lang="nl-BE" sz="1800" dirty="0"/>
              <a:t>K</a:t>
            </a:r>
            <a:r>
              <a:rPr lang="en" sz="1800" dirty="0"/>
              <a:t>unnen navigeren moeilijk terrein </a:t>
            </a:r>
          </a:p>
          <a:p>
            <a:pPr marL="285750" indent="-285750"/>
            <a:r>
              <a:rPr lang="nl-BE" sz="1800" dirty="0"/>
              <a:t>I</a:t>
            </a:r>
            <a:r>
              <a:rPr lang="en" sz="1800" dirty="0"/>
              <a:t>nformatie kunnen terugsturen</a:t>
            </a:r>
          </a:p>
          <a:p>
            <a:pPr marL="285750" indent="-285750"/>
            <a:endParaRPr sz="1800"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170" name="Picture 2" descr="Geen beschrijving beschikbaar.">
            <a:extLst>
              <a:ext uri="{FF2B5EF4-FFF2-40B4-BE49-F238E27FC236}">
                <a16:creationId xmlns:a16="http://schemas.microsoft.com/office/drawing/2014/main" id="{55E73C0B-5D48-43F0-866A-D27B0461A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" b="7654"/>
          <a:stretch/>
        </p:blipFill>
        <p:spPr bwMode="auto">
          <a:xfrm>
            <a:off x="5247085" y="1205831"/>
            <a:ext cx="3233499" cy="3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737961" y="2292122"/>
            <a:ext cx="447476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Demo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402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737961" y="2292122"/>
            <a:ext cx="447476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Verloop </a:t>
            </a:r>
            <a:br>
              <a:rPr lang="nl-BE" dirty="0"/>
            </a:br>
            <a:r>
              <a:rPr lang="nl-BE" dirty="0"/>
              <a:t>en besluit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464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427" name="Google Shape;427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9" name="Google Shape;429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30" name="Google Shape;430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32" name="Google Shape;432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33" name="Google Shape;433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35" name="Google Shape;435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36" name="Google Shape;436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38" name="Google Shape;438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39" name="Google Shape;439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41" name="Google Shape;441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42" name="Google Shape;442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44" name="Google Shape;444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45" name="Google Shape;445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47" name="Google Shape;447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1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</a:t>
            </a:r>
            <a:r>
              <a:rPr lang="en" sz="11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eel werk in eerste versie</a:t>
            </a:r>
            <a:endParaRPr sz="1100" dirty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8" name="Google Shape;448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1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</a:t>
            </a:r>
            <a:r>
              <a:rPr lang="en" sz="11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lle onderdelen apart getest</a:t>
            </a:r>
            <a:endParaRPr sz="1100" dirty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1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</a:t>
            </a:r>
            <a:r>
              <a:rPr lang="en" sz="11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lles op pcb geplaatst</a:t>
            </a:r>
            <a:endParaRPr sz="1100" dirty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0" name="Google Shape;450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1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tweede versie ontworpen</a:t>
            </a:r>
            <a:endParaRPr sz="1100" dirty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1" name="Google Shape;451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1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</a:t>
            </a:r>
            <a:r>
              <a:rPr lang="en" sz="11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lles samengevoegd als demo</a:t>
            </a:r>
            <a:endParaRPr sz="1100" dirty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2" name="Google Shape;452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1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</a:t>
            </a:r>
            <a:r>
              <a:rPr lang="en" sz="1100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outjes eruit gehaald en eindresultaat </a:t>
            </a:r>
            <a:endParaRPr sz="1100" dirty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B46AC9-21FC-4D05-95B4-FA8A876B8C11}"/>
              </a:ext>
            </a:extLst>
          </p:cNvPr>
          <p:cNvSpPr txBox="1"/>
          <p:nvPr/>
        </p:nvSpPr>
        <p:spPr>
          <a:xfrm>
            <a:off x="324900" y="285116"/>
            <a:ext cx="266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chemeClr val="bg1"/>
                </a:solidFill>
                <a:latin typeface="Lexend Deca" panose="020B0604020202020204" charset="0"/>
              </a:rPr>
              <a:t>verloop</a:t>
            </a:r>
          </a:p>
        </p:txBody>
      </p:sp>
    </p:spTree>
    <p:extLst>
      <p:ext uri="{BB962C8B-B14F-4D97-AF65-F5344CB8AC3E}">
        <p14:creationId xmlns:p14="http://schemas.microsoft.com/office/powerpoint/2010/main" val="3131178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362A-7040-4127-A95E-E4A79892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19" y="327675"/>
            <a:ext cx="6014400" cy="857400"/>
          </a:xfrm>
        </p:spPr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50112-BF7C-4807-BEC6-8A895A2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812" y="1981751"/>
            <a:ext cx="6014400" cy="3161700"/>
          </a:xfrm>
        </p:spPr>
        <p:txBody>
          <a:bodyPr/>
          <a:lstStyle/>
          <a:p>
            <a:r>
              <a:rPr lang="nl-BE" dirty="0"/>
              <a:t>Leuke kans</a:t>
            </a:r>
          </a:p>
          <a:p>
            <a:r>
              <a:rPr lang="nl-BE" dirty="0"/>
              <a:t>Zeer leerrijk</a:t>
            </a:r>
          </a:p>
          <a:p>
            <a:r>
              <a:rPr lang="nl-BE" dirty="0"/>
              <a:t>Uitdaging</a:t>
            </a:r>
          </a:p>
          <a:p>
            <a:r>
              <a:rPr lang="nl-BE" dirty="0"/>
              <a:t>Zeer goede samenwerking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2A98B-AA60-4865-BFAF-916496431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33</a:t>
            </a:fld>
            <a:endParaRPr lang="nl-BE"/>
          </a:p>
        </p:txBody>
      </p:sp>
      <p:pic>
        <p:nvPicPr>
          <p:cNvPr id="5" name="Picture 2" descr="Geen beschrijving beschikbaar.">
            <a:extLst>
              <a:ext uri="{FF2B5EF4-FFF2-40B4-BE49-F238E27FC236}">
                <a16:creationId xmlns:a16="http://schemas.microsoft.com/office/drawing/2014/main" id="{585FEFB7-6ACA-4439-BFF6-5D85EF025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" b="7654"/>
          <a:stretch/>
        </p:blipFill>
        <p:spPr bwMode="auto">
          <a:xfrm>
            <a:off x="4668441" y="677794"/>
            <a:ext cx="3361134" cy="39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91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351" name="Google Shape;351;p35"/>
          <p:cNvSpPr txBox="1">
            <a:spLocks noGrp="1"/>
          </p:cNvSpPr>
          <p:nvPr>
            <p:ph type="ctrTitle" idx="4294967295"/>
          </p:nvPr>
        </p:nvSpPr>
        <p:spPr>
          <a:xfrm>
            <a:off x="579692" y="1643250"/>
            <a:ext cx="3617400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dirty="0"/>
              <a:t>B</a:t>
            </a:r>
            <a:r>
              <a:rPr lang="en" sz="4000" dirty="0"/>
              <a:t>edankt voor het luisteren!</a:t>
            </a:r>
            <a:endParaRPr sz="4000" dirty="0"/>
          </a:p>
        </p:txBody>
      </p:sp>
      <p:pic>
        <p:nvPicPr>
          <p:cNvPr id="353" name="Google Shape;3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00" y="2681025"/>
            <a:ext cx="3171324" cy="18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014" y="1914980"/>
            <a:ext cx="548700" cy="159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909" y="581600"/>
            <a:ext cx="1279700" cy="149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251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416" y="2211062"/>
            <a:ext cx="2017495" cy="12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032750"/>
            <a:ext cx="3332700" cy="19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4294967295"/>
          </p:nvPr>
        </p:nvSpPr>
        <p:spPr>
          <a:xfrm>
            <a:off x="685800" y="3013350"/>
            <a:ext cx="33327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955" y="1434470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9684" y="1556163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2170138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1777572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7011" y="756240"/>
            <a:ext cx="1245500" cy="79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0302" y="1666762"/>
            <a:ext cx="848475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>
            <a:off x="6958825" y="3257288"/>
            <a:ext cx="664200" cy="3834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9"/>
          <p:cNvCxnSpPr/>
          <p:nvPr/>
        </p:nvCxnSpPr>
        <p:spPr>
          <a:xfrm>
            <a:off x="4910575" y="2035238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2" name="Google Shape;12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3038" y="1370716"/>
            <a:ext cx="190716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9"/>
          <p:cNvCxnSpPr/>
          <p:nvPr/>
        </p:nvCxnSpPr>
        <p:spPr>
          <a:xfrm flipH="1">
            <a:off x="4637575" y="3181088"/>
            <a:ext cx="936600" cy="5409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9"/>
          <p:cNvCxnSpPr/>
          <p:nvPr/>
        </p:nvCxnSpPr>
        <p:spPr>
          <a:xfrm flipH="1">
            <a:off x="6910225" y="2111438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22863" y="2732996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60716" y="3287994"/>
            <a:ext cx="430025" cy="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34133" y="3448355"/>
            <a:ext cx="430025" cy="5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6114350" y="1645250"/>
            <a:ext cx="190800" cy="4767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rgbClr val="00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98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also split your content</a:t>
            </a:r>
            <a:endParaRPr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580550" y="975713"/>
            <a:ext cx="4021800" cy="94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580550" y="2018286"/>
            <a:ext cx="4021800" cy="214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r="9958"/>
          <a:stretch/>
        </p:blipFill>
        <p:spPr>
          <a:xfrm>
            <a:off x="4803775" y="1040850"/>
            <a:ext cx="3676800" cy="30618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3020100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Want big impact?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big image.</a:t>
            </a:r>
            <a:endParaRPr sz="2400"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Frame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Sheets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166" name="Google Shape;166;p2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50" y="591400"/>
            <a:ext cx="5823652" cy="33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79890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5070938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6819981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1570768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1569579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1569579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   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1569579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1569579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3320625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3319436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3319436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3319436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3320753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1571766" y="1427625"/>
            <a:ext cx="1748700" cy="307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Q1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1571766" y="1735103"/>
            <a:ext cx="582300" cy="307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2154670" y="1735103"/>
            <a:ext cx="582300" cy="307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IPS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2737574" y="1735103"/>
            <a:ext cx="582300" cy="307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DOL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3321627" y="1427625"/>
            <a:ext cx="1748700" cy="3075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Q2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3321627" y="1735103"/>
            <a:ext cx="582300" cy="3075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3904531" y="1735103"/>
            <a:ext cx="582300" cy="3075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IPS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4487435" y="1735103"/>
            <a:ext cx="582300" cy="3075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DOL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5070810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5070938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5070938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5070938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5071812" y="1427625"/>
            <a:ext cx="1748700" cy="307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Q3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5071812" y="1735103"/>
            <a:ext cx="582300" cy="307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5654716" y="1735103"/>
            <a:ext cx="582300" cy="307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IPS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6237620" y="1735103"/>
            <a:ext cx="582300" cy="307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DOL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6819981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6820110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6819981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6819981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6820983" y="1427625"/>
            <a:ext cx="1748700" cy="307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Q4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6820983" y="1735103"/>
            <a:ext cx="582300" cy="307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7403887" y="1735103"/>
            <a:ext cx="582300" cy="307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IPS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7986791" y="1735103"/>
            <a:ext cx="582300" cy="307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DOL</a:t>
            </a:r>
            <a:endParaRPr sz="6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9" name="Google Shape;209;p25"/>
          <p:cNvSpPr/>
          <p:nvPr/>
        </p:nvSpPr>
        <p:spPr>
          <a:xfrm rot="5400000" flipH="1">
            <a:off x="4119824" y="2334727"/>
            <a:ext cx="145800" cy="1732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0" name="Google Shape;210;p25"/>
          <p:cNvSpPr/>
          <p:nvPr/>
        </p:nvSpPr>
        <p:spPr>
          <a:xfrm rot="5400000" flipH="1">
            <a:off x="3326930" y="3131136"/>
            <a:ext cx="141300" cy="13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1" name="Google Shape;211;p25"/>
          <p:cNvSpPr/>
          <p:nvPr/>
        </p:nvSpPr>
        <p:spPr>
          <a:xfrm rot="5400000" flipH="1">
            <a:off x="3552038" y="1299302"/>
            <a:ext cx="140700" cy="2873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2" name="Google Shape;212;p25"/>
          <p:cNvSpPr/>
          <p:nvPr/>
        </p:nvSpPr>
        <p:spPr>
          <a:xfrm rot="5400000" flipH="1">
            <a:off x="2440478" y="2410392"/>
            <a:ext cx="141900" cy="652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580550" y="2504950"/>
            <a:ext cx="989700" cy="462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580550" y="2967472"/>
            <a:ext cx="989700" cy="462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 ipsum   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580550" y="3429824"/>
            <a:ext cx="989700" cy="462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580550" y="3892328"/>
            <a:ext cx="989700" cy="462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580550" y="1427625"/>
            <a:ext cx="989700" cy="1077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8" name="Google Shape;218;p25"/>
          <p:cNvSpPr/>
          <p:nvPr/>
        </p:nvSpPr>
        <p:spPr>
          <a:xfrm rot="5400000" flipH="1">
            <a:off x="2945818" y="1116676"/>
            <a:ext cx="141600" cy="2314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9" name="Google Shape;219;p25"/>
          <p:cNvSpPr/>
          <p:nvPr/>
        </p:nvSpPr>
        <p:spPr>
          <a:xfrm rot="5400000" flipH="1">
            <a:off x="1975138" y="1947376"/>
            <a:ext cx="141900" cy="6528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2141006" y="2251126"/>
            <a:ext cx="43500" cy="45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2994826" y="2251125"/>
            <a:ext cx="43500" cy="45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2" name="Google Shape;222;p25"/>
          <p:cNvSpPr/>
          <p:nvPr/>
        </p:nvSpPr>
        <p:spPr>
          <a:xfrm rot="5400000" flipH="1">
            <a:off x="6459216" y="2792753"/>
            <a:ext cx="137400" cy="17385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3" name="Google Shape;223;p25"/>
          <p:cNvSpPr/>
          <p:nvPr/>
        </p:nvSpPr>
        <p:spPr>
          <a:xfrm rot="5400000" flipH="1">
            <a:off x="5656954" y="3592503"/>
            <a:ext cx="141300" cy="13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8049019" y="4387225"/>
            <a:ext cx="513900" cy="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LOREM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8046546" y="4403327"/>
            <a:ext cx="64500" cy="57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6" name="Google Shape;226;p25"/>
          <p:cNvSpPr/>
          <p:nvPr/>
        </p:nvSpPr>
        <p:spPr>
          <a:xfrm rot="5400000" flipH="1">
            <a:off x="7332110" y="2964653"/>
            <a:ext cx="141600" cy="23190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7" name="Google Shape;227;p25"/>
          <p:cNvSpPr/>
          <p:nvPr/>
        </p:nvSpPr>
        <p:spPr>
          <a:xfrm rot="5400000" flipH="1">
            <a:off x="6241601" y="4055278"/>
            <a:ext cx="141300" cy="13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3" name="Google Shape;233;p26"/>
          <p:cNvGraphicFramePr/>
          <p:nvPr/>
        </p:nvGraphicFramePr>
        <p:xfrm>
          <a:off x="580500" y="1564481"/>
          <a:ext cx="6014400" cy="2978400"/>
        </p:xfrm>
        <a:graphic>
          <a:graphicData uri="http://schemas.openxmlformats.org/drawingml/2006/table">
            <a:tbl>
              <a:tblPr>
                <a:noFill/>
                <a:tableStyleId>{28714C06-38BB-4A42-BE0A-AC698649DFCB}</a:tableStyleId>
              </a:tblPr>
              <a:tblGrid>
                <a:gridCol w="150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100">
                        <a:solidFill>
                          <a:schemeClr val="accent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/>
          <p:nvPr/>
        </p:nvSpPr>
        <p:spPr>
          <a:xfrm>
            <a:off x="590925" y="1018776"/>
            <a:ext cx="7361634" cy="350692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  <a:effectLst>
            <a:outerShdw blurRad="200025" dist="19050" dir="5400000" algn="bl" rotWithShape="0">
              <a:schemeClr val="dk1">
                <a:alpha val="2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41" name="Google Shape;241;p27"/>
          <p:cNvSpPr/>
          <p:nvPr/>
        </p:nvSpPr>
        <p:spPr>
          <a:xfrm>
            <a:off x="1890325" y="1850200"/>
            <a:ext cx="630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2" name="Google Shape;242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4294967295"/>
          </p:nvPr>
        </p:nvSpPr>
        <p:spPr>
          <a:xfrm>
            <a:off x="580550" y="4604575"/>
            <a:ext cx="80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591" y="2123546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4266" y="3546021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2816" y="1921046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291" y="3831871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641" y="2326046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4441" y="3896571"/>
            <a:ext cx="185882" cy="2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ctrTitle" idx="4294967295"/>
          </p:nvPr>
        </p:nvSpPr>
        <p:spPr>
          <a:xfrm>
            <a:off x="685800" y="419400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62" name="Google Shape;262;p29"/>
          <p:cNvSpPr txBox="1">
            <a:spLocks noGrp="1"/>
          </p:cNvSpPr>
          <p:nvPr>
            <p:ph type="subTitle" idx="4294967295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63" name="Google Shape;263;p29"/>
          <p:cNvSpPr txBox="1">
            <a:spLocks noGrp="1"/>
          </p:cNvSpPr>
          <p:nvPr>
            <p:ph type="ctrTitle" idx="4294967295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subTitle" idx="4294967295"/>
          </p:nvPr>
        </p:nvSpPr>
        <p:spPr>
          <a:xfrm>
            <a:off x="685800" y="419260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65" name="Google Shape;265;p29"/>
          <p:cNvSpPr txBox="1">
            <a:spLocks noGrp="1"/>
          </p:cNvSpPr>
          <p:nvPr>
            <p:ph type="ctrTitle" idx="4294967295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66" name="Google Shape;266;p29"/>
          <p:cNvSpPr txBox="1">
            <a:spLocks noGrp="1"/>
          </p:cNvSpPr>
          <p:nvPr>
            <p:ph type="subTitle" idx="4294967295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67" name="Google Shape;267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73" name="Google Shape;273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grpSp>
        <p:nvGrpSpPr>
          <p:cNvPr id="274" name="Google Shape;274;p30"/>
          <p:cNvGrpSpPr/>
          <p:nvPr/>
        </p:nvGrpSpPr>
        <p:grpSpPr>
          <a:xfrm>
            <a:off x="5733225" y="2944610"/>
            <a:ext cx="2469661" cy="1384500"/>
            <a:chOff x="6038025" y="2598925"/>
            <a:chExt cx="2469661" cy="1384500"/>
          </a:xfrm>
        </p:grpSpPr>
        <p:cxnSp>
          <p:nvCxnSpPr>
            <p:cNvPr id="275" name="Google Shape;275;p30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6" name="Google Shape;276;p30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</a:t>
              </a:r>
              <a:endParaRPr sz="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79" name="Google Shape;279;p30"/>
          <p:cNvGrpSpPr/>
          <p:nvPr/>
        </p:nvGrpSpPr>
        <p:grpSpPr>
          <a:xfrm>
            <a:off x="331521" y="2172128"/>
            <a:ext cx="2994729" cy="1384500"/>
            <a:chOff x="636321" y="1844098"/>
            <a:chExt cx="2994729" cy="1384500"/>
          </a:xfrm>
        </p:grpSpPr>
        <p:sp>
          <p:nvSpPr>
            <p:cNvPr id="280" name="Google Shape;280;p30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81" name="Google Shape;281;p30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2" name="Google Shape;282;p30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</a:t>
              </a:r>
              <a:endParaRPr sz="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84" name="Google Shape;284;p30"/>
          <p:cNvGrpSpPr/>
          <p:nvPr/>
        </p:nvGrpSpPr>
        <p:grpSpPr>
          <a:xfrm>
            <a:off x="4603300" y="1270945"/>
            <a:ext cx="3599586" cy="1384500"/>
            <a:chOff x="4908100" y="889950"/>
            <a:chExt cx="3599586" cy="1384500"/>
          </a:xfrm>
        </p:grpSpPr>
        <p:cxnSp>
          <p:nvCxnSpPr>
            <p:cNvPr id="285" name="Google Shape;285;p30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6" name="Google Shape;286;p30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</a:t>
              </a:r>
              <a:endParaRPr sz="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89" name="Google Shape;289;p30"/>
          <p:cNvGrpSpPr/>
          <p:nvPr/>
        </p:nvGrpSpPr>
        <p:grpSpPr>
          <a:xfrm>
            <a:off x="2509794" y="1479150"/>
            <a:ext cx="3514811" cy="3252003"/>
            <a:chOff x="2991269" y="1153325"/>
            <a:chExt cx="3514811" cy="3252003"/>
          </a:xfrm>
        </p:grpSpPr>
        <p:sp>
          <p:nvSpPr>
            <p:cNvPr id="290" name="Google Shape;290;p30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91" name="Google Shape;291;p30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2" name="Google Shape;292;p30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3" name="Google Shape;293;p30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94" name="Google Shape;294;p30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5" name="Google Shape;295;p30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6" name="Google Shape;296;p30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7" name="Google Shape;297;p30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3" name="Google Shape;303;p3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Muli"/>
                <a:ea typeface="Muli"/>
                <a:cs typeface="Muli"/>
                <a:sym typeface="Muli"/>
              </a:rPr>
              <a:t>Yellow</a:t>
            </a:r>
            <a:endParaRPr sz="12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4" name="Google Shape;304;p31"/>
          <p:cNvSpPr txBox="1">
            <a:spLocks noGrp="1"/>
          </p:cNvSpPr>
          <p:nvPr>
            <p:ph type="body" idx="2"/>
          </p:nvPr>
        </p:nvSpPr>
        <p:spPr>
          <a:xfrm>
            <a:off x="2780449" y="13525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Muli"/>
                <a:ea typeface="Muli"/>
                <a:cs typeface="Muli"/>
                <a:sym typeface="Muli"/>
              </a:rPr>
              <a:t>Blue</a:t>
            </a:r>
            <a:endParaRPr sz="12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3"/>
          </p:nvPr>
        </p:nvSpPr>
        <p:spPr>
          <a:xfrm>
            <a:off x="4980348" y="13525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Muli"/>
                <a:ea typeface="Muli"/>
                <a:cs typeface="Muli"/>
                <a:sym typeface="Muli"/>
              </a:rPr>
              <a:t>Red</a:t>
            </a:r>
            <a:endParaRPr sz="12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307" name="Google Shape;307;p31"/>
          <p:cNvSpPr txBox="1">
            <a:spLocks noGrp="1"/>
          </p:cNvSpPr>
          <p:nvPr>
            <p:ph type="body" idx="1"/>
          </p:nvPr>
        </p:nvSpPr>
        <p:spPr>
          <a:xfrm>
            <a:off x="580550" y="30289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Muli"/>
                <a:ea typeface="Muli"/>
                <a:cs typeface="Muli"/>
                <a:sym typeface="Muli"/>
              </a:rPr>
              <a:t>Yellow</a:t>
            </a:r>
            <a:endParaRPr sz="12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8" name="Google Shape;308;p31"/>
          <p:cNvSpPr txBox="1">
            <a:spLocks noGrp="1"/>
          </p:cNvSpPr>
          <p:nvPr>
            <p:ph type="body" idx="2"/>
          </p:nvPr>
        </p:nvSpPr>
        <p:spPr>
          <a:xfrm>
            <a:off x="2780449" y="30289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Muli"/>
                <a:ea typeface="Muli"/>
                <a:cs typeface="Muli"/>
                <a:sym typeface="Muli"/>
              </a:rPr>
              <a:t>Blue</a:t>
            </a:r>
            <a:endParaRPr sz="12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9" name="Google Shape;309;p31"/>
          <p:cNvSpPr txBox="1">
            <a:spLocks noGrp="1"/>
          </p:cNvSpPr>
          <p:nvPr>
            <p:ph type="body" idx="3"/>
          </p:nvPr>
        </p:nvSpPr>
        <p:spPr>
          <a:xfrm>
            <a:off x="4980348" y="30289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latin typeface="Muli"/>
                <a:ea typeface="Muli"/>
                <a:cs typeface="Muli"/>
                <a:sym typeface="Muli"/>
              </a:rPr>
              <a:t>Red</a:t>
            </a:r>
            <a:endParaRPr sz="12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>
            <a:spLocks noGrp="1"/>
          </p:cNvSpPr>
          <p:nvPr>
            <p:ph type="body" idx="4294967295"/>
          </p:nvPr>
        </p:nvSpPr>
        <p:spPr>
          <a:xfrm>
            <a:off x="580550" y="782300"/>
            <a:ext cx="2537700" cy="357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Lexend Deca"/>
                <a:ea typeface="Lexend Deca"/>
                <a:cs typeface="Lexend Deca"/>
                <a:sym typeface="Lexend Deca"/>
              </a:rPr>
              <a:t>Mobile project</a:t>
            </a:r>
            <a:endParaRPr sz="30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15" name="Google Shape;315;p32"/>
          <p:cNvSpPr/>
          <p:nvPr/>
        </p:nvSpPr>
        <p:spPr>
          <a:xfrm>
            <a:off x="531105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6" name="Google Shape;316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grpSp>
        <p:nvGrpSpPr>
          <p:cNvPr id="317" name="Google Shape;317;p32"/>
          <p:cNvGrpSpPr/>
          <p:nvPr/>
        </p:nvGrpSpPr>
        <p:grpSpPr>
          <a:xfrm>
            <a:off x="5251925" y="373572"/>
            <a:ext cx="2119546" cy="4396359"/>
            <a:chOff x="2547150" y="238125"/>
            <a:chExt cx="2525675" cy="5238750"/>
          </a:xfrm>
        </p:grpSpPr>
        <p:sp>
          <p:nvSpPr>
            <p:cNvPr id="318" name="Google Shape;318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/>
          <p:nvPr/>
        </p:nvSpPr>
        <p:spPr>
          <a:xfrm>
            <a:off x="50082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7" name="Google Shape;327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grpSp>
        <p:nvGrpSpPr>
          <p:cNvPr id="328" name="Google Shape;328;p33"/>
          <p:cNvGrpSpPr/>
          <p:nvPr/>
        </p:nvGrpSpPr>
        <p:grpSpPr>
          <a:xfrm>
            <a:off x="4943502" y="465959"/>
            <a:ext cx="2736410" cy="4222433"/>
            <a:chOff x="2112475" y="238125"/>
            <a:chExt cx="3395050" cy="5238750"/>
          </a:xfrm>
        </p:grpSpPr>
        <p:sp>
          <p:nvSpPr>
            <p:cNvPr id="329" name="Google Shape;329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3"/>
          <p:cNvSpPr txBox="1">
            <a:spLocks noGrp="1"/>
          </p:cNvSpPr>
          <p:nvPr>
            <p:ph type="body" idx="4294967295"/>
          </p:nvPr>
        </p:nvSpPr>
        <p:spPr>
          <a:xfrm>
            <a:off x="580550" y="782300"/>
            <a:ext cx="2537700" cy="357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Lexend Deca"/>
                <a:ea typeface="Lexend Deca"/>
                <a:cs typeface="Lexend Deca"/>
                <a:sym typeface="Lexend Deca"/>
              </a:rPr>
              <a:t>Tablet</a:t>
            </a:r>
            <a:br>
              <a:rPr lang="en" sz="3000"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" sz="3000">
                <a:latin typeface="Lexend Deca"/>
                <a:ea typeface="Lexend Deca"/>
                <a:cs typeface="Lexend Deca"/>
                <a:sym typeface="Lexend Deca"/>
              </a:rPr>
              <a:t>project</a:t>
            </a:r>
            <a:endParaRPr sz="30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84895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err="1"/>
              <a:t>Yuewalker</a:t>
            </a:r>
            <a:r>
              <a:rPr lang="nl-BE" dirty="0"/>
              <a:t> </a:t>
            </a:r>
            <a:r>
              <a:rPr lang="nl-BE" dirty="0" err="1"/>
              <a:t>Tracked</a:t>
            </a:r>
            <a:r>
              <a:rPr lang="nl-BE" dirty="0"/>
              <a:t> Robot Chassis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641725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W</a:t>
            </a:r>
            <a:r>
              <a:rPr lang="en" dirty="0"/>
              <a:t>endbaar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Aluminium met coating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Tracks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Motoren aanwezig 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E13100-BEAE-445D-AC3E-C0A14851E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3" t="19421" r="13192" b="12222"/>
          <a:stretch/>
        </p:blipFill>
        <p:spPr>
          <a:xfrm>
            <a:off x="4393406" y="1531876"/>
            <a:ext cx="4242971" cy="280304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339" name="Google Shape;339;p34"/>
          <p:cNvSpPr/>
          <p:nvPr/>
        </p:nvSpPr>
        <p:spPr>
          <a:xfrm>
            <a:off x="4310097" y="1222335"/>
            <a:ext cx="40032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340" name="Google Shape;340;p34"/>
          <p:cNvGrpSpPr/>
          <p:nvPr/>
        </p:nvGrpSpPr>
        <p:grpSpPr>
          <a:xfrm>
            <a:off x="3737922" y="1063916"/>
            <a:ext cx="5147174" cy="3015668"/>
            <a:chOff x="1177450" y="241631"/>
            <a:chExt cx="6173152" cy="3616776"/>
          </a:xfrm>
        </p:grpSpPr>
        <p:sp>
          <p:nvSpPr>
            <p:cNvPr id="341" name="Google Shape;341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F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34"/>
          <p:cNvSpPr txBox="1">
            <a:spLocks noGrp="1"/>
          </p:cNvSpPr>
          <p:nvPr>
            <p:ph type="body" idx="4294967295"/>
          </p:nvPr>
        </p:nvSpPr>
        <p:spPr>
          <a:xfrm>
            <a:off x="580550" y="782300"/>
            <a:ext cx="2537700" cy="357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Lexend Deca"/>
                <a:ea typeface="Lexend Deca"/>
                <a:cs typeface="Lexend Deca"/>
                <a:sym typeface="Lexend Deca"/>
              </a:rPr>
              <a:t>Desktop project</a:t>
            </a:r>
            <a:endParaRPr sz="30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351" name="Google Shape;351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341750"/>
            <a:ext cx="3617400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52" name="Google Shape;352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302047"/>
            <a:ext cx="361740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Muli"/>
                <a:ea typeface="Muli"/>
                <a:cs typeface="Muli"/>
                <a:sym typeface="Muli"/>
              </a:rPr>
              <a:t>Any questions?</a:t>
            </a:r>
            <a:endParaRPr sz="1800"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pic>
        <p:nvPicPr>
          <p:cNvPr id="353" name="Google Shape;3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00" y="2681025"/>
            <a:ext cx="3171324" cy="18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014" y="1914980"/>
            <a:ext cx="548700" cy="159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909" y="581600"/>
            <a:ext cx="1279700" cy="1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1" name="Google Shape;361;p3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62" name="Google Shape;362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body" idx="1"/>
          </p:nvPr>
        </p:nvSpPr>
        <p:spPr>
          <a:xfrm>
            <a:off x="580550" y="1200150"/>
            <a:ext cx="6014400" cy="26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Titles: Lexend Deca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Body copy: Muli light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https://www.lexend.com/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https://www.fontsquirrel.com/fonts/muli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9" name="Google Shape;369;p37"/>
          <p:cNvSpPr txBox="1"/>
          <p:nvPr/>
        </p:nvSpPr>
        <p:spPr>
          <a:xfrm>
            <a:off x="580550" y="4171650"/>
            <a:ext cx="60144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0" name="Google Shape;370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pic>
        <p:nvPicPr>
          <p:cNvPr id="377" name="Google Shape;3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976" y="1373675"/>
            <a:ext cx="1519400" cy="17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sp>
        <p:nvSpPr>
          <p:cNvPr id="384" name="Google Shape;384;p39"/>
          <p:cNvSpPr/>
          <p:nvPr/>
        </p:nvSpPr>
        <p:spPr>
          <a:xfrm>
            <a:off x="7735208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5" name="Google Shape;385;p39"/>
          <p:cNvSpPr/>
          <p:nvPr/>
        </p:nvSpPr>
        <p:spPr>
          <a:xfrm>
            <a:off x="7075124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6" name="Google Shape;386;p39"/>
          <p:cNvSpPr/>
          <p:nvPr/>
        </p:nvSpPr>
        <p:spPr>
          <a:xfrm>
            <a:off x="6415040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7" name="Google Shape;387;p39"/>
          <p:cNvSpPr/>
          <p:nvPr/>
        </p:nvSpPr>
        <p:spPr>
          <a:xfrm>
            <a:off x="5754956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8" name="Google Shape;388;p39"/>
          <p:cNvSpPr/>
          <p:nvPr/>
        </p:nvSpPr>
        <p:spPr>
          <a:xfrm>
            <a:off x="5094872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9" name="Google Shape;389;p39"/>
          <p:cNvSpPr/>
          <p:nvPr/>
        </p:nvSpPr>
        <p:spPr>
          <a:xfrm>
            <a:off x="4434788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0" name="Google Shape;390;p39"/>
          <p:cNvSpPr/>
          <p:nvPr/>
        </p:nvSpPr>
        <p:spPr>
          <a:xfrm>
            <a:off x="3774704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1" name="Google Shape;391;p39"/>
          <p:cNvSpPr/>
          <p:nvPr/>
        </p:nvSpPr>
        <p:spPr>
          <a:xfrm>
            <a:off x="3114619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2" name="Google Shape;392;p39"/>
          <p:cNvSpPr/>
          <p:nvPr/>
        </p:nvSpPr>
        <p:spPr>
          <a:xfrm>
            <a:off x="2454535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3" name="Google Shape;393;p39"/>
          <p:cNvSpPr/>
          <p:nvPr/>
        </p:nvSpPr>
        <p:spPr>
          <a:xfrm>
            <a:off x="1794451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4" name="Google Shape;394;p39"/>
          <p:cNvSpPr/>
          <p:nvPr/>
        </p:nvSpPr>
        <p:spPr>
          <a:xfrm>
            <a:off x="1134367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5" name="Google Shape;395;p39"/>
          <p:cNvSpPr/>
          <p:nvPr/>
        </p:nvSpPr>
        <p:spPr>
          <a:xfrm>
            <a:off x="474283" y="26035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6" name="Google Shape;396;p39"/>
          <p:cNvSpPr/>
          <p:nvPr/>
        </p:nvSpPr>
        <p:spPr>
          <a:xfrm>
            <a:off x="0" y="26035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accent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7" name="Google Shape;397;p39"/>
          <p:cNvCxnSpPr/>
          <p:nvPr/>
        </p:nvCxnSpPr>
        <p:spPr>
          <a:xfrm rot="10800000">
            <a:off x="768923" y="21295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98" name="Google Shape;398;p39"/>
          <p:cNvSpPr txBox="1"/>
          <p:nvPr/>
        </p:nvSpPr>
        <p:spPr>
          <a:xfrm>
            <a:off x="72790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9" name="Google Shape;399;p39"/>
          <p:cNvCxnSpPr/>
          <p:nvPr/>
        </p:nvCxnSpPr>
        <p:spPr>
          <a:xfrm rot="10800000">
            <a:off x="2090158" y="21295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0" name="Google Shape;400;p39"/>
          <p:cNvSpPr txBox="1"/>
          <p:nvPr/>
        </p:nvSpPr>
        <p:spPr>
          <a:xfrm>
            <a:off x="2050642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01" name="Google Shape;401;p39"/>
          <p:cNvCxnSpPr/>
          <p:nvPr/>
        </p:nvCxnSpPr>
        <p:spPr>
          <a:xfrm rot="10800000">
            <a:off x="3411393" y="21295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2" name="Google Shape;402;p39"/>
          <p:cNvSpPr txBox="1"/>
          <p:nvPr/>
        </p:nvSpPr>
        <p:spPr>
          <a:xfrm>
            <a:off x="3373384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03" name="Google Shape;403;p39"/>
          <p:cNvCxnSpPr/>
          <p:nvPr/>
        </p:nvCxnSpPr>
        <p:spPr>
          <a:xfrm rot="10800000">
            <a:off x="4732628" y="21295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4" name="Google Shape;404;p39"/>
          <p:cNvSpPr txBox="1"/>
          <p:nvPr/>
        </p:nvSpPr>
        <p:spPr>
          <a:xfrm>
            <a:off x="4696126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05" name="Google Shape;405;p39"/>
          <p:cNvCxnSpPr/>
          <p:nvPr/>
        </p:nvCxnSpPr>
        <p:spPr>
          <a:xfrm rot="10800000">
            <a:off x="6053863" y="21295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6" name="Google Shape;406;p39"/>
          <p:cNvSpPr txBox="1"/>
          <p:nvPr/>
        </p:nvSpPr>
        <p:spPr>
          <a:xfrm>
            <a:off x="6018868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07" name="Google Shape;407;p39"/>
          <p:cNvCxnSpPr/>
          <p:nvPr/>
        </p:nvCxnSpPr>
        <p:spPr>
          <a:xfrm rot="10800000">
            <a:off x="7375098" y="21295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8" name="Google Shape;408;p39"/>
          <p:cNvSpPr txBox="1"/>
          <p:nvPr/>
        </p:nvSpPr>
        <p:spPr>
          <a:xfrm>
            <a:off x="734161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09" name="Google Shape;409;p39"/>
          <p:cNvCxnSpPr/>
          <p:nvPr/>
        </p:nvCxnSpPr>
        <p:spPr>
          <a:xfrm rot="10800000">
            <a:off x="1439687" y="29725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0" name="Google Shape;410;p39"/>
          <p:cNvSpPr txBox="1"/>
          <p:nvPr/>
        </p:nvSpPr>
        <p:spPr>
          <a:xfrm>
            <a:off x="1369548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11" name="Google Shape;411;p39"/>
          <p:cNvCxnSpPr/>
          <p:nvPr/>
        </p:nvCxnSpPr>
        <p:spPr>
          <a:xfrm rot="10800000">
            <a:off x="2760922" y="29725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2" name="Google Shape;412;p39"/>
          <p:cNvSpPr txBox="1"/>
          <p:nvPr/>
        </p:nvSpPr>
        <p:spPr>
          <a:xfrm>
            <a:off x="2699944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13" name="Google Shape;413;p39"/>
          <p:cNvCxnSpPr/>
          <p:nvPr/>
        </p:nvCxnSpPr>
        <p:spPr>
          <a:xfrm rot="10800000">
            <a:off x="4082157" y="29725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4" name="Google Shape;414;p39"/>
          <p:cNvSpPr txBox="1"/>
          <p:nvPr/>
        </p:nvSpPr>
        <p:spPr>
          <a:xfrm>
            <a:off x="4030339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15" name="Google Shape;415;p39"/>
          <p:cNvCxnSpPr/>
          <p:nvPr/>
        </p:nvCxnSpPr>
        <p:spPr>
          <a:xfrm rot="10800000">
            <a:off x="5403392" y="29725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6" name="Google Shape;416;p39"/>
          <p:cNvSpPr txBox="1"/>
          <p:nvPr/>
        </p:nvSpPr>
        <p:spPr>
          <a:xfrm>
            <a:off x="5360735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 rot="10800000">
            <a:off x="6724627" y="29725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8" name="Google Shape;418;p39"/>
          <p:cNvSpPr txBox="1"/>
          <p:nvPr/>
        </p:nvSpPr>
        <p:spPr>
          <a:xfrm>
            <a:off x="6691131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19" name="Google Shape;419;p39"/>
          <p:cNvCxnSpPr/>
          <p:nvPr/>
        </p:nvCxnSpPr>
        <p:spPr>
          <a:xfrm rot="10800000">
            <a:off x="8045862" y="29725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0" name="Google Shape;420;p39"/>
          <p:cNvSpPr txBox="1"/>
          <p:nvPr/>
        </p:nvSpPr>
        <p:spPr>
          <a:xfrm>
            <a:off x="8008073" y="34957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26" name="Google Shape;426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sp>
        <p:nvSpPr>
          <p:cNvPr id="427" name="Google Shape;427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9" name="Google Shape;429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30" name="Google Shape;430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32" name="Google Shape;432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33" name="Google Shape;433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35" name="Google Shape;435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36" name="Google Shape;436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38" name="Google Shape;438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39" name="Google Shape;439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41" name="Google Shape;441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42" name="Google Shape;442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44" name="Google Shape;444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45" name="Google Shape;445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47" name="Google Shape;447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8" name="Google Shape;448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0" name="Google Shape;450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1" name="Google Shape;451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2" name="Google Shape;452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58" name="Google Shape;458;p4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graphicFrame>
        <p:nvGraphicFramePr>
          <p:cNvPr id="459" name="Google Shape;459;p41"/>
          <p:cNvGraphicFramePr/>
          <p:nvPr/>
        </p:nvGraphicFramePr>
        <p:xfrm>
          <a:off x="580650" y="1488281"/>
          <a:ext cx="8037225" cy="3197750"/>
        </p:xfrm>
        <a:graphic>
          <a:graphicData uri="http://schemas.openxmlformats.org/drawingml/2006/table">
            <a:tbl>
              <a:tblPr>
                <a:noFill/>
                <a:tableStyleId>{28714C06-38BB-4A42-BE0A-AC698649DFCB}</a:tableStyleId>
              </a:tblPr>
              <a:tblGrid>
                <a:gridCol w="138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52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sz="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sz="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2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65" name="Google Shape;465;p4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sp>
        <p:nvSpPr>
          <p:cNvPr id="466" name="Google Shape;466;p42"/>
          <p:cNvSpPr/>
          <p:nvPr/>
        </p:nvSpPr>
        <p:spPr>
          <a:xfrm>
            <a:off x="612000" y="1363400"/>
            <a:ext cx="3887700" cy="1584600"/>
          </a:xfrm>
          <a:prstGeom prst="rect">
            <a:avLst/>
          </a:prstGeom>
          <a:solidFill>
            <a:srgbClr val="050060">
              <a:alpha val="17880"/>
            </a:srgbClr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42"/>
          <p:cNvSpPr/>
          <p:nvPr/>
        </p:nvSpPr>
        <p:spPr>
          <a:xfrm>
            <a:off x="4660485" y="1363400"/>
            <a:ext cx="3887700" cy="1584600"/>
          </a:xfrm>
          <a:prstGeom prst="rect">
            <a:avLst/>
          </a:prstGeom>
          <a:solidFill>
            <a:srgbClr val="050060">
              <a:alpha val="17880"/>
            </a:srgb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8" name="Google Shape;468;p42"/>
          <p:cNvSpPr/>
          <p:nvPr/>
        </p:nvSpPr>
        <p:spPr>
          <a:xfrm>
            <a:off x="612000" y="3121900"/>
            <a:ext cx="3887700" cy="1584600"/>
          </a:xfrm>
          <a:prstGeom prst="rect">
            <a:avLst/>
          </a:prstGeom>
          <a:solidFill>
            <a:srgbClr val="050060">
              <a:alpha val="17880"/>
            </a:srgbClr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9" name="Google Shape;469;p42"/>
          <p:cNvSpPr/>
          <p:nvPr/>
        </p:nvSpPr>
        <p:spPr>
          <a:xfrm>
            <a:off x="4660485" y="3121900"/>
            <a:ext cx="3887700" cy="1584600"/>
          </a:xfrm>
          <a:prstGeom prst="rect">
            <a:avLst/>
          </a:prstGeom>
          <a:solidFill>
            <a:srgbClr val="050060">
              <a:alpha val="17880"/>
            </a:srgbClr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0" name="Google Shape;470;p42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2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2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2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2"/>
          <p:cNvSpPr/>
          <p:nvPr/>
        </p:nvSpPr>
        <p:spPr>
          <a:xfrm>
            <a:off x="3842100" y="2242577"/>
            <a:ext cx="349569" cy="4706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S</a:t>
            </a:r>
          </a:p>
        </p:txBody>
      </p:sp>
      <p:sp>
        <p:nvSpPr>
          <p:cNvPr id="475" name="Google Shape;475;p42"/>
          <p:cNvSpPr/>
          <p:nvPr/>
        </p:nvSpPr>
        <p:spPr>
          <a:xfrm>
            <a:off x="4857720" y="2250297"/>
            <a:ext cx="620701" cy="4582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W</a:t>
            </a:r>
          </a:p>
        </p:txBody>
      </p:sp>
      <p:sp>
        <p:nvSpPr>
          <p:cNvPr id="476" name="Google Shape;476;p42"/>
          <p:cNvSpPr/>
          <p:nvPr/>
        </p:nvSpPr>
        <p:spPr>
          <a:xfrm>
            <a:off x="3807513" y="3348952"/>
            <a:ext cx="449622" cy="4706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O</a:t>
            </a:r>
          </a:p>
        </p:txBody>
      </p:sp>
      <p:sp>
        <p:nvSpPr>
          <p:cNvPr id="477" name="Google Shape;477;p42"/>
          <p:cNvSpPr/>
          <p:nvPr/>
        </p:nvSpPr>
        <p:spPr>
          <a:xfrm>
            <a:off x="4971979" y="3356672"/>
            <a:ext cx="338452" cy="4582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Lexend Deca"/>
              </a:rPr>
              <a:t>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3"/>
          <p:cNvSpPr txBox="1">
            <a:spLocks noGrp="1"/>
          </p:cNvSpPr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83" name="Google Shape;483;p4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sp>
        <p:nvSpPr>
          <p:cNvPr id="484" name="Google Shape;484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050060">
              <a:alpha val="17880"/>
            </a:srgb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8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5" name="Google Shape;485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050060">
              <a:alpha val="17880"/>
            </a:srgb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6" name="Google Shape;486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050060">
              <a:alpha val="17880"/>
            </a:srgb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050060">
              <a:alpha val="17880"/>
            </a:srgb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8" name="Google Shape;488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050060">
              <a:alpha val="17880"/>
            </a:srgb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9" name="Google Shape;489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050060">
              <a:alpha val="17880"/>
            </a:srgb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050060">
              <a:alpha val="17880"/>
            </a:srgb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8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1" name="Google Shape;491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050060">
              <a:alpha val="17880"/>
            </a:srgb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2" name="Google Shape;492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050060">
              <a:alpha val="17880"/>
            </a:srgb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900" b="1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4279907" y="3732570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94" name="Google Shape;494;p43"/>
          <p:cNvSpPr/>
          <p:nvPr/>
        </p:nvSpPr>
        <p:spPr>
          <a:xfrm>
            <a:off x="6866281" y="543303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95" name="Google Shape;495;p43"/>
          <p:cNvSpPr/>
          <p:nvPr/>
        </p:nvSpPr>
        <p:spPr>
          <a:xfrm>
            <a:off x="1702716" y="5432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96" name="Google Shape;496;p43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97" name="Google Shape;497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98" name="Google Shape;498;p4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00" name="Google Shape;500;p43"/>
          <p:cNvSpPr/>
          <p:nvPr/>
        </p:nvSpPr>
        <p:spPr>
          <a:xfrm>
            <a:off x="3424268" y="5432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01" name="Google Shape;501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02" name="Google Shape;502;p4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5" name="Google Shape;505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06" name="Google Shape;506;p4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7" name="Google Shape;507;p4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1" name="Google Shape;511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12" name="Google Shape;512;p4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A</a:t>
            </a:r>
            <a:r>
              <a:rPr lang="en" dirty="0"/>
              <a:t>ansturing 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9800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4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23" name="Google Shape;523;p4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  <p:grpSp>
        <p:nvGrpSpPr>
          <p:cNvPr id="524" name="Google Shape;524;p44"/>
          <p:cNvGrpSpPr/>
          <p:nvPr/>
        </p:nvGrpSpPr>
        <p:grpSpPr>
          <a:xfrm>
            <a:off x="627767" y="1413043"/>
            <a:ext cx="3608219" cy="3243858"/>
            <a:chOff x="3778727" y="4460423"/>
            <a:chExt cx="720160" cy="647438"/>
          </a:xfrm>
        </p:grpSpPr>
        <p:sp>
          <p:nvSpPr>
            <p:cNvPr id="525" name="Google Shape;525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27" name="Google Shape;527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28" name="Google Shape;528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30" name="Google Shape;530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31" name="Google Shape;531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532" name="Google Shape;532;p44"/>
          <p:cNvCxnSpPr/>
          <p:nvPr/>
        </p:nvCxnSpPr>
        <p:spPr>
          <a:xfrm>
            <a:off x="4156025" y="1950075"/>
            <a:ext cx="105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3" name="Google Shape;533;p44"/>
          <p:cNvSpPr txBox="1"/>
          <p:nvPr/>
        </p:nvSpPr>
        <p:spPr>
          <a:xfrm>
            <a:off x="5274525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34" name="Google Shape;534;p44"/>
          <p:cNvCxnSpPr/>
          <p:nvPr/>
        </p:nvCxnSpPr>
        <p:spPr>
          <a:xfrm>
            <a:off x="4000350" y="2431700"/>
            <a:ext cx="1212600" cy="0"/>
          </a:xfrm>
          <a:prstGeom prst="straightConnector1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5" name="Google Shape;535;p44"/>
          <p:cNvSpPr txBox="1"/>
          <p:nvPr/>
        </p:nvSpPr>
        <p:spPr>
          <a:xfrm>
            <a:off x="5274525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36" name="Google Shape;536;p44"/>
          <p:cNvCxnSpPr/>
          <p:nvPr/>
        </p:nvCxnSpPr>
        <p:spPr>
          <a:xfrm>
            <a:off x="3779125" y="2913325"/>
            <a:ext cx="1433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44"/>
          <p:cNvSpPr txBox="1"/>
          <p:nvPr/>
        </p:nvSpPr>
        <p:spPr>
          <a:xfrm>
            <a:off x="5274525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38" name="Google Shape;538;p44"/>
          <p:cNvCxnSpPr/>
          <p:nvPr/>
        </p:nvCxnSpPr>
        <p:spPr>
          <a:xfrm>
            <a:off x="3590675" y="3394925"/>
            <a:ext cx="1622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9" name="Google Shape;539;p44"/>
          <p:cNvSpPr txBox="1"/>
          <p:nvPr/>
        </p:nvSpPr>
        <p:spPr>
          <a:xfrm>
            <a:off x="5274525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40" name="Google Shape;540;p44"/>
          <p:cNvCxnSpPr/>
          <p:nvPr/>
        </p:nvCxnSpPr>
        <p:spPr>
          <a:xfrm>
            <a:off x="3385825" y="3876550"/>
            <a:ext cx="1827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41" name="Google Shape;541;p44"/>
          <p:cNvSpPr txBox="1"/>
          <p:nvPr/>
        </p:nvSpPr>
        <p:spPr>
          <a:xfrm>
            <a:off x="5274525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42" name="Google Shape;542;p44"/>
          <p:cNvCxnSpPr/>
          <p:nvPr/>
        </p:nvCxnSpPr>
        <p:spPr>
          <a:xfrm>
            <a:off x="3172800" y="4358150"/>
            <a:ext cx="203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43" name="Google Shape;543;p44"/>
          <p:cNvSpPr txBox="1"/>
          <p:nvPr/>
        </p:nvSpPr>
        <p:spPr>
          <a:xfrm>
            <a:off x="5274525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5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9" name="Google Shape;549;p4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  <p:pic>
        <p:nvPicPr>
          <p:cNvPr id="550" name="Google Shape;550;p45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5805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1" name="Google Shape;551;p45"/>
          <p:cNvSpPr txBox="1"/>
          <p:nvPr/>
        </p:nvSpPr>
        <p:spPr>
          <a:xfrm>
            <a:off x="5855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52" name="Google Shape;55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02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3" name="Google Shape;553;p45"/>
          <p:cNvSpPr txBox="1"/>
          <p:nvPr/>
        </p:nvSpPr>
        <p:spPr>
          <a:xfrm>
            <a:off x="25653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54" name="Google Shape;554;p45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5400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5" name="Google Shape;555;p45"/>
          <p:cNvSpPr txBox="1"/>
          <p:nvPr/>
        </p:nvSpPr>
        <p:spPr>
          <a:xfrm>
            <a:off x="45450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56" name="Google Shape;556;p45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5197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7" name="Google Shape;557;p45"/>
          <p:cNvSpPr txBox="1"/>
          <p:nvPr/>
        </p:nvSpPr>
        <p:spPr>
          <a:xfrm>
            <a:off x="65247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6"/>
          <p:cNvSpPr txBox="1">
            <a:spLocks noGrp="1"/>
          </p:cNvSpPr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63" name="Google Shape;563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050060">
              <a:alpha val="17880"/>
            </a:srgb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65" name="Google Shape;565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1" name="Google Shape;611;p4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  <p:grpSp>
        <p:nvGrpSpPr>
          <p:cNvPr id="612" name="Google Shape;612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13" name="Google Shape;613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35" name="Google Shape;635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636" name="Google Shape;636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637" name="Google Shape;637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8" name="Google Shape;638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9" name="Google Shape;639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0" name="Google Shape;640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accent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1" name="Google Shape;641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2" name="Google Shape;642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3" name="Google Shape;643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4" name="Google Shape;644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5" name="Google Shape;645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6" name="Google Shape;646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7" name="Google Shape;647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7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53" name="Google Shape;653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  <p:graphicFrame>
        <p:nvGraphicFramePr>
          <p:cNvPr id="654" name="Google Shape;654;p47"/>
          <p:cNvGraphicFramePr/>
          <p:nvPr/>
        </p:nvGraphicFramePr>
        <p:xfrm>
          <a:off x="580550" y="1474725"/>
          <a:ext cx="7999000" cy="2986825"/>
        </p:xfrm>
        <a:graphic>
          <a:graphicData uri="http://schemas.openxmlformats.org/drawingml/2006/table">
            <a:tbl>
              <a:tblPr>
                <a:noFill/>
                <a:tableStyleId>{8C819C40-AFEB-4EFE-8A8C-DA0982023F71}</a:tableStyleId>
              </a:tblPr>
              <a:tblGrid>
                <a:gridCol w="88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09:00 - 09:45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0060">
                        <a:alpha val="178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8"/>
          <p:cNvSpPr txBox="1">
            <a:spLocks noGrp="1"/>
          </p:cNvSpPr>
          <p:nvPr>
            <p:ph type="title" idx="4294967295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660" name="Google Shape;660;p4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  <p:pic>
        <p:nvPicPr>
          <p:cNvPr id="661" name="Google Shape;66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50" y="1275361"/>
            <a:ext cx="1842723" cy="109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173" y="873088"/>
            <a:ext cx="1217100" cy="13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307" y="1157509"/>
            <a:ext cx="1099836" cy="110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4461" y="3853744"/>
            <a:ext cx="282577" cy="8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7139" y="2651387"/>
            <a:ext cx="1717628" cy="89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85307" y="1301161"/>
            <a:ext cx="1520655" cy="9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2183" y="2756662"/>
            <a:ext cx="493125" cy="68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67996" y="1328175"/>
            <a:ext cx="1310142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21875" y="2712336"/>
            <a:ext cx="673199" cy="77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62416" y="2539187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1520" y="3809418"/>
            <a:ext cx="831110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24689" y="3809418"/>
            <a:ext cx="836651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103930" y="3809418"/>
            <a:ext cx="778473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93398" y="3809418"/>
            <a:ext cx="778473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131407" y="4046291"/>
            <a:ext cx="681510" cy="43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24120" y="2708180"/>
            <a:ext cx="905910" cy="78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9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⬡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⬡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⬡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82" name="Google Shape;682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83" name="Google Shape;683;p4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90" name="Google Shape;690;p4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93" name="Google Shape;693;p4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695;p49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9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" name="Google Shape;697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98" name="Google Shape;698;p4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02" name="Google Shape;702;p4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49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08" name="Google Shape;708;p4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29" name="Google Shape;729;p4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32" name="Google Shape;732;p4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36" name="Google Shape;736;p4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40" name="Google Shape;740;p4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49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9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9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9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8" name="Google Shape;748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49" name="Google Shape;749;p4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52" name="Google Shape;752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55" name="Google Shape;755;p4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58" name="Google Shape;758;p4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61" name="Google Shape;761;p4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66" name="Google Shape;766;p4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69" name="Google Shape;769;p4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" name="Google Shape;772;p49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74" name="Google Shape;774;p4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77" name="Google Shape;777;p4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83" name="Google Shape;783;p4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86" name="Google Shape;786;p4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92" name="Google Shape;792;p4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98" name="Google Shape;798;p4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9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9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9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06" name="Google Shape;806;p4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09" name="Google Shape;809;p4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12" name="Google Shape;812;p4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49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16" name="Google Shape;816;p4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19" name="Google Shape;819;p4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25" name="Google Shape;825;p4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49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49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9" name="Google Shape;829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30" name="Google Shape;830;p4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33" name="Google Shape;833;p4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49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" name="Google Shape;836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37" name="Google Shape;837;p4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40" name="Google Shape;840;p4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3" name="Google Shape;843;p49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49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46" name="Google Shape;846;p4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49" name="Google Shape;849;p4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54" name="Google Shape;854;p4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58" name="Google Shape;858;p4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61" name="Google Shape;861;p4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65" name="Google Shape;865;p4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71" name="Google Shape;871;p4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74" name="Google Shape;874;p4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" name="Google Shape;879;p49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0" name="Google Shape;880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81" name="Google Shape;881;p4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84" name="Google Shape;884;p4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49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90" name="Google Shape;890;p4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94" name="Google Shape;894;p4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49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49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49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0" name="Google Shape;900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01" name="Google Shape;901;p4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49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5" name="Google Shape;905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06" name="Google Shape;906;p4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49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" name="Google Shape;910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11" name="Google Shape;911;p4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17" name="Google Shape;917;p4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21" name="Google Shape;921;p4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25" name="Google Shape;925;p4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31" name="Google Shape;931;p4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37" name="Google Shape;937;p4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40" name="Google Shape;940;p4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49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7" name="Google Shape;947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48" name="Google Shape;948;p4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49"/>
          <p:cNvGrpSpPr/>
          <p:nvPr/>
        </p:nvGrpSpPr>
        <p:grpSpPr>
          <a:xfrm>
            <a:off x="6268253" y="2106199"/>
            <a:ext cx="432570" cy="421334"/>
            <a:chOff x="5926225" y="921350"/>
            <a:chExt cx="517800" cy="504350"/>
          </a:xfrm>
        </p:grpSpPr>
        <p:sp>
          <p:nvSpPr>
            <p:cNvPr id="954" name="Google Shape;954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56" name="Google Shape;956;p49"/>
          <p:cNvSpPr/>
          <p:nvPr/>
        </p:nvSpPr>
        <p:spPr>
          <a:xfrm>
            <a:off x="6462174" y="23422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7" name="Google Shape;957;p49"/>
          <p:cNvGrpSpPr/>
          <p:nvPr/>
        </p:nvGrpSpPr>
        <p:grpSpPr>
          <a:xfrm>
            <a:off x="7153241" y="2085579"/>
            <a:ext cx="432570" cy="421334"/>
            <a:chOff x="5926225" y="921350"/>
            <a:chExt cx="517800" cy="504350"/>
          </a:xfrm>
        </p:grpSpPr>
        <p:sp>
          <p:nvSpPr>
            <p:cNvPr id="958" name="Google Shape;958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49"/>
          <p:cNvSpPr/>
          <p:nvPr/>
        </p:nvSpPr>
        <p:spPr>
          <a:xfrm>
            <a:off x="7347162" y="23216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1" name="Google Shape;961;p49"/>
          <p:cNvGrpSpPr/>
          <p:nvPr/>
        </p:nvGrpSpPr>
        <p:grpSpPr>
          <a:xfrm>
            <a:off x="6268521" y="2834621"/>
            <a:ext cx="1075937" cy="1047989"/>
            <a:chOff x="5926225" y="921350"/>
            <a:chExt cx="517800" cy="504350"/>
          </a:xfrm>
        </p:grpSpPr>
        <p:sp>
          <p:nvSpPr>
            <p:cNvPr id="962" name="Google Shape;962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4" name="Google Shape;964;p49"/>
          <p:cNvSpPr/>
          <p:nvPr/>
        </p:nvSpPr>
        <p:spPr>
          <a:xfrm>
            <a:off x="6750834" y="34217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  <p:sp>
        <p:nvSpPr>
          <p:cNvPr id="966" name="Google Shape;966;p49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72" name="Google Shape;972;p5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79" name="Google Shape;979;p5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84" name="Google Shape;984;p5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88" name="Google Shape;988;p5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94" name="Google Shape;994;p5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98" name="Google Shape;998;p5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03" name="Google Shape;1003;p5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09" name="Google Shape;1009;p5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16" name="Google Shape;1016;p5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19" name="Google Shape;1019;p5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23" name="Google Shape;1023;p5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30" name="Google Shape;1030;p5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36" name="Google Shape;1036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40" name="Google Shape;1040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41" name="Google Shape;1041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1" name="Google Shape;1051;p5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58" name="Google Shape;1058;p5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63" name="Google Shape;1063;p5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69" name="Google Shape;1069;p5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76" name="Google Shape;1076;p5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81" name="Google Shape;1081;p5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86" name="Google Shape;1086;p5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1" name="Google Shape;1091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92" name="Google Shape;109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2" name="Google Shape;1102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03" name="Google Shape;1103;p5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6" name="Google Shape;1106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07" name="Google Shape;110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7" name="Google Shape;1117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18" name="Google Shape;1118;p5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2" name="Google Shape;1122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23" name="Google Shape;112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3" name="Google Shape;1133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34" name="Google Shape;1134;p5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42" name="Google Shape;1142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47" name="Google Shape;1147;p5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52" name="Google Shape;1152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58" name="Google Shape;1158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65" name="Google Shape;1165;p5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69" name="Google Shape;1169;p5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75" name="Google Shape;1175;p5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82" name="Google Shape;1182;p5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86" name="Google Shape;1186;p5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91" name="Google Shape;1191;p5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98" name="Google Shape;1198;p5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06" name="Google Shape;1206;p5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11" name="Google Shape;1211;p5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15" name="Google Shape;1215;p5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19" name="Google Shape;1219;p5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24" name="Google Shape;1224;p5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29" name="Google Shape;1229;p5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35" name="Google Shape;1235;p5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42" name="Google Shape;1242;p5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50" name="Google Shape;1250;p5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63" name="Google Shape;1263;p5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68" name="Google Shape;1268;p5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72" name="Google Shape;1272;p5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79" name="Google Shape;1279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88" name="Google Shape;1288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01" name="Google Shape;1301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14" name="Google Shape;1314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27" name="Google Shape;1327;p5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34" name="Google Shape;1334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50" name="Google Shape;1350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51" name="Google Shape;1351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4" name="Google Shape;1354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55" name="Google Shape;1355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59" name="Google Shape;1359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2" name="Google Shape;1362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63" name="Google Shape;1363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6" name="Google Shape;1366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67" name="Google Shape;1367;p5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76" name="Google Shape;1376;p5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01" name="Google Shape;1401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02" name="Google Shape;140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4" name="Google Shape;1404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05" name="Google Shape;140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7" name="Google Shape;1407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08" name="Google Shape;140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10" name="Google Shape;1410;p50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11" name="Google Shape;1411;p5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  <p:grpSp>
        <p:nvGrpSpPr>
          <p:cNvPr id="1412" name="Google Shape;1412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13" name="Google Shape;1413;p5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51"/>
          <p:cNvSpPr txBox="1"/>
          <p:nvPr/>
        </p:nvSpPr>
        <p:spPr>
          <a:xfrm>
            <a:off x="960500" y="2374250"/>
            <a:ext cx="73275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dk1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dk1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22" name="Google Shape;1422;p51"/>
          <p:cNvSpPr txBox="1"/>
          <p:nvPr/>
        </p:nvSpPr>
        <p:spPr>
          <a:xfrm>
            <a:off x="8013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1423" name="Google Shape;1423;p5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  <p:sp>
        <p:nvSpPr>
          <p:cNvPr id="1424" name="Google Shape;1424;p51"/>
          <p:cNvSpPr txBox="1">
            <a:spLocks noGrp="1"/>
          </p:cNvSpPr>
          <p:nvPr>
            <p:ph type="body" idx="4294967295"/>
          </p:nvPr>
        </p:nvSpPr>
        <p:spPr>
          <a:xfrm>
            <a:off x="2429125" y="780225"/>
            <a:ext cx="60513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" name="Google Shape;1429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31" name="Google Shape;1431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32" name="Google Shape;1432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33" name="Google Shape;1433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4" name="Google Shape;1434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5" name="Google Shape;1435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36" name="Google Shape;1436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7" name="Google Shape;1437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8" name="Google Shape;1438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39" name="Google Shape;1439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0" name="Google Shape;1440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1" name="Google Shape;1441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42" name="Google Shape;1442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3" name="Google Shape;1443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44" name="Google Shape;1444;p5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84895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Motoren 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884613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12V DC motoren</a:t>
            </a:r>
          </a:p>
          <a:p>
            <a:r>
              <a:rPr lang="nl-BE" dirty="0"/>
              <a:t>Hoog vermogen </a:t>
            </a:r>
          </a:p>
          <a:p>
            <a:pPr marL="76200" indent="0">
              <a:buNone/>
            </a:pPr>
            <a:r>
              <a:rPr lang="nl-BE" dirty="0"/>
              <a:t>     en snelheid</a:t>
            </a:r>
          </a:p>
          <a:p>
            <a:endParaRPr lang="en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endParaRPr lang="en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04E78A6D-0840-4E5F-9175-33DA45356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22" t="2223" r="19259" b="7652"/>
          <a:stretch/>
        </p:blipFill>
        <p:spPr>
          <a:xfrm rot="5400000">
            <a:off x="5694208" y="404738"/>
            <a:ext cx="1485900" cy="46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84895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H-brug L298N 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884613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Dubbele H-brug</a:t>
            </a:r>
          </a:p>
          <a:p>
            <a:r>
              <a:rPr lang="nl-BE" dirty="0"/>
              <a:t>Grote piekstroom </a:t>
            </a:r>
          </a:p>
          <a:p>
            <a:pPr marL="76200" indent="0">
              <a:buNone/>
            </a:pPr>
            <a:r>
              <a:rPr lang="nl-BE" dirty="0"/>
              <a:t>     en piekspanning</a:t>
            </a:r>
          </a:p>
          <a:p>
            <a:endParaRPr lang="nl-BE" dirty="0"/>
          </a:p>
          <a:p>
            <a:pPr marL="76200" indent="0">
              <a:buNone/>
            </a:pPr>
            <a:r>
              <a:rPr lang="nl-BE" dirty="0"/>
              <a:t>     </a:t>
            </a:r>
            <a:endParaRPr lang="en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endParaRPr lang="en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04D608-DD40-465D-8269-E53A02475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5" r="51302" b="32863"/>
          <a:stretch/>
        </p:blipFill>
        <p:spPr>
          <a:xfrm>
            <a:off x="4400550" y="914068"/>
            <a:ext cx="3914776" cy="331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5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84895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err="1"/>
              <a:t>optocouplers</a:t>
            </a:r>
            <a:r>
              <a:rPr lang="nl-BE" dirty="0"/>
              <a:t> 4N25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2034632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nl-BE" dirty="0"/>
              <a:t>H-brug aansturen</a:t>
            </a:r>
          </a:p>
          <a:p>
            <a:r>
              <a:rPr lang="nl-BE" dirty="0"/>
              <a:t>PWM-signalen</a:t>
            </a:r>
          </a:p>
          <a:p>
            <a:r>
              <a:rPr lang="nl-BE" dirty="0"/>
              <a:t>Betrouwbaarder </a:t>
            </a:r>
          </a:p>
          <a:p>
            <a:endParaRPr lang="nl-BE" dirty="0"/>
          </a:p>
          <a:p>
            <a:pPr marL="76200" indent="0">
              <a:buNone/>
            </a:pPr>
            <a:r>
              <a:rPr lang="nl-BE" dirty="0"/>
              <a:t>     </a:t>
            </a:r>
            <a:endParaRPr lang="en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endParaRPr lang="en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Afbeelding 5" descr="Blog of Wei-Hsiung Huang: How to use 4N25 Optocoupler">
            <a:extLst>
              <a:ext uri="{FF2B5EF4-FFF2-40B4-BE49-F238E27FC236}">
                <a16:creationId xmlns:a16="http://schemas.microsoft.com/office/drawing/2014/main" id="{5EFA6FE4-23B6-45DE-90C0-E69D4D927F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63" y="2681589"/>
            <a:ext cx="4090987" cy="206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4N25 | Isocom, 4N25 DC Input Transistor Output Optocoupler, Through Hole,  6-Pin PDIP | RS Components">
            <a:extLst>
              <a:ext uri="{FF2B5EF4-FFF2-40B4-BE49-F238E27FC236}">
                <a16:creationId xmlns:a16="http://schemas.microsoft.com/office/drawing/2014/main" id="{50A2722D-DA6D-4C86-B17E-8B028FDEE7D9}"/>
              </a:ext>
            </a:extLst>
          </p:cNvPr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11410" r="6391" b="4961"/>
          <a:stretch/>
        </p:blipFill>
        <p:spPr bwMode="auto">
          <a:xfrm>
            <a:off x="5725476" y="773430"/>
            <a:ext cx="1584960" cy="1798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1075974"/>
      </p:ext>
    </p:extLst>
  </p:cSld>
  <p:clrMapOvr>
    <a:masterClrMapping/>
  </p:clrMapOvr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1789</Words>
  <Application>Microsoft Office PowerPoint</Application>
  <PresentationFormat>Diavoorstelling (16:9)</PresentationFormat>
  <Paragraphs>558</Paragraphs>
  <Slides>68</Slides>
  <Notes>68</Notes>
  <HiddenSlides>34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68</vt:i4>
      </vt:variant>
    </vt:vector>
  </HeadingPairs>
  <TitlesOfParts>
    <vt:vector size="74" baseType="lpstr">
      <vt:lpstr>Montserrat</vt:lpstr>
      <vt:lpstr>Muli</vt:lpstr>
      <vt:lpstr>Calibri</vt:lpstr>
      <vt:lpstr>Arial</vt:lpstr>
      <vt:lpstr>Lexend Deca</vt:lpstr>
      <vt:lpstr>Aliena template</vt:lpstr>
      <vt:lpstr>Voorstelling Wall-E de robot</vt:lpstr>
      <vt:lpstr>inhoudstafel</vt:lpstr>
      <vt:lpstr>Korte beschrijving </vt:lpstr>
      <vt:lpstr>1. Frame</vt:lpstr>
      <vt:lpstr>Yuewalker Tracked Robot Chassis</vt:lpstr>
      <vt:lpstr>2. Aansturing </vt:lpstr>
      <vt:lpstr>Motoren </vt:lpstr>
      <vt:lpstr>H-brug L298N </vt:lpstr>
      <vt:lpstr>optocouplers 4N25</vt:lpstr>
      <vt:lpstr>programmatie</vt:lpstr>
      <vt:lpstr>3. geigerteller</vt:lpstr>
      <vt:lpstr>geigerteller</vt:lpstr>
      <vt:lpstr>werking</vt:lpstr>
      <vt:lpstr>programmatie</vt:lpstr>
      <vt:lpstr>4. FPV-bril en camera</vt:lpstr>
      <vt:lpstr>FPV-bril</vt:lpstr>
      <vt:lpstr>TX06 PAL-camera</vt:lpstr>
      <vt:lpstr>Communicatie </vt:lpstr>
      <vt:lpstr>5. Batterij </vt:lpstr>
      <vt:lpstr>loodaccu</vt:lpstr>
      <vt:lpstr>6. PCB-ontwerp </vt:lpstr>
      <vt:lpstr>PCB schema</vt:lpstr>
      <vt:lpstr>PCB ontwerp</vt:lpstr>
      <vt:lpstr>7. Nieuwe toevoegingen </vt:lpstr>
      <vt:lpstr>AJAX-code</vt:lpstr>
      <vt:lpstr>Batterij monitoring </vt:lpstr>
      <vt:lpstr>Ledjes </vt:lpstr>
      <vt:lpstr>Omvormer USB</vt:lpstr>
      <vt:lpstr>Bescherming camera</vt:lpstr>
      <vt:lpstr>8. Demo</vt:lpstr>
      <vt:lpstr>9. Verloop  en besluit</vt:lpstr>
      <vt:lpstr>PowerPoint-presentatie</vt:lpstr>
      <vt:lpstr>besluit</vt:lpstr>
      <vt:lpstr>Bedankt voor het luisteren!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PowerPoint-presentatie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PowerPoint-presentatie</vt:lpstr>
      <vt:lpstr>PowerPoint-presentatie</vt:lpstr>
      <vt:lpstr>PowerPoint-presentatie</vt:lpstr>
      <vt:lpstr>Thanks!</vt:lpstr>
      <vt:lpstr>Credits</vt:lpstr>
      <vt:lpstr>Presentation design</vt:lpstr>
      <vt:lpstr>2. 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Extra resources</vt:lpstr>
      <vt:lpstr>PowerPoint-presentatie</vt:lpstr>
      <vt:lpstr>Diagrams and infographics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Voorstelling Wall-E de robot</dc:title>
  <dc:creator>Seppe Vissers</dc:creator>
  <cp:lastModifiedBy>Seppe Vissers</cp:lastModifiedBy>
  <cp:revision>45</cp:revision>
  <dcterms:modified xsi:type="dcterms:W3CDTF">2021-06-22T08:11:37Z</dcterms:modified>
</cp:coreProperties>
</file>